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77" r:id="rId3"/>
    <p:sldId id="258" r:id="rId4"/>
    <p:sldId id="259" r:id="rId5"/>
    <p:sldId id="260" r:id="rId6"/>
    <p:sldId id="261" r:id="rId7"/>
    <p:sldId id="262" r:id="rId8"/>
    <p:sldId id="278" r:id="rId9"/>
    <p:sldId id="279" r:id="rId10"/>
    <p:sldId id="280" r:id="rId11"/>
    <p:sldId id="287" r:id="rId12"/>
    <p:sldId id="288" r:id="rId13"/>
    <p:sldId id="289" r:id="rId14"/>
    <p:sldId id="266" r:id="rId15"/>
    <p:sldId id="290" r:id="rId16"/>
    <p:sldId id="291" r:id="rId17"/>
    <p:sldId id="292" r:id="rId18"/>
    <p:sldId id="281" r:id="rId19"/>
    <p:sldId id="268" r:id="rId20"/>
    <p:sldId id="269" r:id="rId21"/>
    <p:sldId id="270" r:id="rId22"/>
    <p:sldId id="271" r:id="rId23"/>
    <p:sldId id="273" r:id="rId24"/>
    <p:sldId id="282" r:id="rId25"/>
    <p:sldId id="274" r:id="rId26"/>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756" y="36"/>
      </p:cViewPr>
      <p:guideLst>
        <p:guide orient="horz" pos="2841"/>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F47CB5B-170B-40CF-8C61-03AB694BCEE3}" type="datetimeFigureOut">
              <a:rPr lang="es-PE" smtClean="0"/>
              <a:t>13/02/2022</a:t>
            </a:fld>
            <a:endParaRPr lang="es-PE"/>
          </a:p>
        </p:txBody>
      </p:sp>
      <p:sp>
        <p:nvSpPr>
          <p:cNvPr id="4" name="Marcador de imagen de diapositiva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84FC29D-3CD7-4E0A-92B1-D8B55235582E}" type="slidenum">
              <a:rPr lang="es-PE" smtClean="0"/>
              <a:t>‹Nº›</a:t>
            </a:fld>
            <a:endParaRPr lang="es-PE"/>
          </a:p>
        </p:txBody>
      </p:sp>
    </p:spTree>
    <p:extLst>
      <p:ext uri="{BB962C8B-B14F-4D97-AF65-F5344CB8AC3E}">
        <p14:creationId xmlns:p14="http://schemas.microsoft.com/office/powerpoint/2010/main" val="14414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14</a:t>
            </a:fld>
            <a:endParaRPr lang="es-PE"/>
          </a:p>
        </p:txBody>
      </p:sp>
    </p:spTree>
    <p:extLst>
      <p:ext uri="{BB962C8B-B14F-4D97-AF65-F5344CB8AC3E}">
        <p14:creationId xmlns:p14="http://schemas.microsoft.com/office/powerpoint/2010/main" val="264788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15</a:t>
            </a:fld>
            <a:endParaRPr lang="es-PE"/>
          </a:p>
        </p:txBody>
      </p:sp>
    </p:spTree>
    <p:extLst>
      <p:ext uri="{BB962C8B-B14F-4D97-AF65-F5344CB8AC3E}">
        <p14:creationId xmlns:p14="http://schemas.microsoft.com/office/powerpoint/2010/main" val="88428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16</a:t>
            </a:fld>
            <a:endParaRPr lang="es-PE"/>
          </a:p>
        </p:txBody>
      </p:sp>
    </p:spTree>
    <p:extLst>
      <p:ext uri="{BB962C8B-B14F-4D97-AF65-F5344CB8AC3E}">
        <p14:creationId xmlns:p14="http://schemas.microsoft.com/office/powerpoint/2010/main" val="155421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17</a:t>
            </a:fld>
            <a:endParaRPr lang="es-PE"/>
          </a:p>
        </p:txBody>
      </p:sp>
    </p:spTree>
    <p:extLst>
      <p:ext uri="{BB962C8B-B14F-4D97-AF65-F5344CB8AC3E}">
        <p14:creationId xmlns:p14="http://schemas.microsoft.com/office/powerpoint/2010/main" val="203074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57CC93DA-4C94-C44A-AF67-BDECE673FA9C}" type="slidenum">
              <a:rPr lang="es-PE" smtClean="0"/>
              <a:t>22</a:t>
            </a:fld>
            <a:endParaRPr lang="es-PE"/>
          </a:p>
        </p:txBody>
      </p:sp>
    </p:spTree>
    <p:extLst>
      <p:ext uri="{BB962C8B-B14F-4D97-AF65-F5344CB8AC3E}">
        <p14:creationId xmlns:p14="http://schemas.microsoft.com/office/powerpoint/2010/main" val="264788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11350" b="0" i="0">
                <a:solidFill>
                  <a:srgbClr val="014EEF"/>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54005" y="5"/>
            <a:ext cx="11234420" cy="10287000"/>
          </a:xfrm>
          <a:custGeom>
            <a:avLst/>
            <a:gdLst/>
            <a:ahLst/>
            <a:cxnLst/>
            <a:rect l="l" t="t" r="r" b="b"/>
            <a:pathLst>
              <a:path w="11234419" h="10287000">
                <a:moveTo>
                  <a:pt x="0" y="10287000"/>
                </a:moveTo>
                <a:lnTo>
                  <a:pt x="11233995" y="10287000"/>
                </a:lnTo>
                <a:lnTo>
                  <a:pt x="11233995" y="0"/>
                </a:lnTo>
                <a:lnTo>
                  <a:pt x="0" y="0"/>
                </a:lnTo>
                <a:lnTo>
                  <a:pt x="0" y="10287000"/>
                </a:lnTo>
                <a:close/>
              </a:path>
            </a:pathLst>
          </a:custGeom>
          <a:solidFill>
            <a:srgbClr val="1D1D1D"/>
          </a:solidFill>
        </p:spPr>
        <p:txBody>
          <a:bodyPr wrap="square" lIns="0" tIns="0" rIns="0" bIns="0" rtlCol="0"/>
          <a:lstStyle/>
          <a:p>
            <a:endParaRPr/>
          </a:p>
        </p:txBody>
      </p:sp>
      <p:sp>
        <p:nvSpPr>
          <p:cNvPr id="17" name="bg object 17"/>
          <p:cNvSpPr/>
          <p:nvPr/>
        </p:nvSpPr>
        <p:spPr>
          <a:xfrm>
            <a:off x="7572268" y="5637671"/>
            <a:ext cx="942974" cy="942959"/>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0" y="5"/>
            <a:ext cx="5966453" cy="10287000"/>
          </a:xfrm>
          <a:prstGeom prst="rect">
            <a:avLst/>
          </a:prstGeom>
          <a:blipFill>
            <a:blip r:embed="rId3" cstate="print"/>
            <a:stretch>
              <a:fillRect/>
            </a:stretch>
          </a:blipFill>
        </p:spPr>
        <p:txBody>
          <a:bodyPr wrap="square" lIns="0" tIns="0" rIns="0" bIns="0" rtlCol="0"/>
          <a:lstStyle/>
          <a:p>
            <a:endParaRPr/>
          </a:p>
        </p:txBody>
      </p:sp>
      <p:sp>
        <p:nvSpPr>
          <p:cNvPr id="19" name="bg object 19"/>
          <p:cNvSpPr/>
          <p:nvPr/>
        </p:nvSpPr>
        <p:spPr>
          <a:xfrm>
            <a:off x="1929554" y="6"/>
            <a:ext cx="5124450" cy="10287000"/>
          </a:xfrm>
          <a:custGeom>
            <a:avLst/>
            <a:gdLst/>
            <a:ahLst/>
            <a:cxnLst/>
            <a:rect l="l" t="t" r="r" b="b"/>
            <a:pathLst>
              <a:path w="5124450" h="10287000">
                <a:moveTo>
                  <a:pt x="0" y="0"/>
                </a:moveTo>
                <a:lnTo>
                  <a:pt x="5124450" y="0"/>
                </a:lnTo>
                <a:lnTo>
                  <a:pt x="5124450" y="10286994"/>
                </a:lnTo>
                <a:lnTo>
                  <a:pt x="0" y="10286994"/>
                </a:lnTo>
                <a:lnTo>
                  <a:pt x="0" y="0"/>
                </a:lnTo>
                <a:close/>
              </a:path>
            </a:pathLst>
          </a:custGeom>
          <a:solidFill>
            <a:srgbClr val="1D1D1D">
              <a:alpha val="89799"/>
            </a:srgbClr>
          </a:solidFill>
        </p:spPr>
        <p:txBody>
          <a:bodyPr wrap="square" lIns="0" tIns="0" rIns="0" bIns="0" rtlCol="0"/>
          <a:lstStyle/>
          <a:p>
            <a:endParaRPr/>
          </a:p>
        </p:txBody>
      </p:sp>
      <p:sp>
        <p:nvSpPr>
          <p:cNvPr id="20" name="bg object 20"/>
          <p:cNvSpPr/>
          <p:nvPr/>
        </p:nvSpPr>
        <p:spPr>
          <a:xfrm>
            <a:off x="7394387" y="7830342"/>
            <a:ext cx="1295399" cy="581009"/>
          </a:xfrm>
          <a:prstGeom prst="rect">
            <a:avLst/>
          </a:prstGeom>
          <a:blipFill>
            <a:blip r:embed="rId4" cstate="print"/>
            <a:stretch>
              <a:fillRect/>
            </a:stretch>
          </a:blipFill>
        </p:spPr>
        <p:txBody>
          <a:bodyPr wrap="square" lIns="0" tIns="0" rIns="0" bIns="0" rtlCol="0"/>
          <a:lstStyle/>
          <a:p>
            <a:endParaRPr/>
          </a:p>
        </p:txBody>
      </p:sp>
      <p:sp>
        <p:nvSpPr>
          <p:cNvPr id="21" name="bg object 21"/>
          <p:cNvSpPr/>
          <p:nvPr/>
        </p:nvSpPr>
        <p:spPr>
          <a:xfrm>
            <a:off x="7574798" y="3853875"/>
            <a:ext cx="790574" cy="790559"/>
          </a:xfrm>
          <a:prstGeom prst="rect">
            <a:avLst/>
          </a:prstGeom>
          <a:blipFill>
            <a:blip r:embed="rId5" cstate="print"/>
            <a:stretch>
              <a:fillRect/>
            </a:stretch>
          </a:blipFill>
        </p:spPr>
        <p:txBody>
          <a:bodyPr wrap="square" lIns="0" tIns="0" rIns="0" bIns="0" rtlCol="0"/>
          <a:lstStyle/>
          <a:p>
            <a:endParaRPr/>
          </a:p>
        </p:txBody>
      </p:sp>
      <p:sp>
        <p:nvSpPr>
          <p:cNvPr id="22" name="bg object 22"/>
          <p:cNvSpPr/>
          <p:nvPr/>
        </p:nvSpPr>
        <p:spPr>
          <a:xfrm>
            <a:off x="7674132" y="1769308"/>
            <a:ext cx="590549" cy="942974"/>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a:p>
        </p:txBody>
      </p:sp>
      <p:sp>
        <p:nvSpPr>
          <p:cNvPr id="17" name="bg object 17"/>
          <p:cNvSpPr/>
          <p:nvPr/>
        </p:nvSpPr>
        <p:spPr>
          <a:xfrm>
            <a:off x="10556229" y="0"/>
            <a:ext cx="7162799" cy="10286999"/>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10556234" y="0"/>
            <a:ext cx="1285875" cy="10287000"/>
          </a:xfrm>
          <a:custGeom>
            <a:avLst/>
            <a:gdLst/>
            <a:ahLst/>
            <a:cxnLst/>
            <a:rect l="l" t="t" r="r" b="b"/>
            <a:pathLst>
              <a:path w="1285875" h="10287000">
                <a:moveTo>
                  <a:pt x="0" y="0"/>
                </a:moveTo>
                <a:lnTo>
                  <a:pt x="1285874" y="0"/>
                </a:lnTo>
                <a:lnTo>
                  <a:pt x="1285874" y="10286999"/>
                </a:lnTo>
                <a:lnTo>
                  <a:pt x="0" y="10286999"/>
                </a:lnTo>
                <a:lnTo>
                  <a:pt x="0" y="0"/>
                </a:lnTo>
                <a:close/>
              </a:path>
            </a:pathLst>
          </a:custGeom>
          <a:solidFill>
            <a:srgbClr val="014EEF">
              <a:alpha val="78819"/>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0389" y="872376"/>
            <a:ext cx="4205605" cy="1151889"/>
          </a:xfrm>
          <a:prstGeom prst="rect">
            <a:avLst/>
          </a:prstGeom>
        </p:spPr>
        <p:txBody>
          <a:bodyPr wrap="square" lIns="0" tIns="0" rIns="0" bIns="0">
            <a:spAutoFit/>
          </a:bodyPr>
          <a:lstStyle>
            <a:lvl1pPr>
              <a:defRPr sz="735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1016000" y="4839519"/>
            <a:ext cx="7423784" cy="3312795"/>
          </a:xfrm>
          <a:prstGeom prst="rect">
            <a:avLst/>
          </a:prstGeom>
        </p:spPr>
        <p:txBody>
          <a:bodyPr wrap="square" lIns="0" tIns="0" rIns="0" bIns="0">
            <a:spAutoFit/>
          </a:bodyPr>
          <a:lstStyle>
            <a:lvl1pPr>
              <a:defRPr sz="11350" b="0" i="0">
                <a:solidFill>
                  <a:srgbClr val="014EEF"/>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trello.com/b/B4LM84G2/2-subida-de-informaci%C3%B3n" TargetMode="External"/><Relationship Id="rId7" Type="http://schemas.openxmlformats.org/officeDocument/2006/relationships/image" Target="../media/image22.png"/><Relationship Id="rId2" Type="http://schemas.openxmlformats.org/officeDocument/2006/relationships/hyperlink" Target="https://trello.com/b/fkxKtlR1/1-elecci%C3%B3n-del-proyecto" TargetMode="External"/><Relationship Id="rId1" Type="http://schemas.openxmlformats.org/officeDocument/2006/relationships/slideLayout" Target="../slideLayouts/slideLayout2.xml"/><Relationship Id="rId6" Type="http://schemas.openxmlformats.org/officeDocument/2006/relationships/hyperlink" Target="https://trello.com/b/VI9JHtzh/5-proyecto-poo" TargetMode="External"/><Relationship Id="rId5" Type="http://schemas.openxmlformats.org/officeDocument/2006/relationships/hyperlink" Target="https://trello.com/b/wGaVwsPc/4-investigaci%C3%B3n" TargetMode="External"/><Relationship Id="rId4" Type="http://schemas.openxmlformats.org/officeDocument/2006/relationships/hyperlink" Target="https://trello.com/b/oQ25Eryo/3-pruebas-de-concepto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3" cstate="print"/>
            <a:stretch>
              <a:fillRect/>
            </a:stretch>
          </a:blipFill>
        </p:spPr>
        <p:txBody>
          <a:bodyPr wrap="square" lIns="0" tIns="0" rIns="0" bIns="0" rtlCol="0"/>
          <a:lstStyle/>
          <a:p>
            <a:endParaRPr/>
          </a:p>
        </p:txBody>
      </p:sp>
      <p:sp>
        <p:nvSpPr>
          <p:cNvPr id="12" name="Marcador de posición de texto 11"/>
          <p:cNvSpPr>
            <a:spLocks noGrp="1"/>
          </p:cNvSpPr>
          <p:nvPr>
            <p:ph type="body" idx="1"/>
          </p:nvPr>
        </p:nvSpPr>
        <p:spPr>
          <a:xfrm>
            <a:off x="1028700" y="3619500"/>
            <a:ext cx="8399780" cy="6917278"/>
          </a:xfrm>
        </p:spPr>
        <p:txBody>
          <a:bodyPr wrap="square"/>
          <a:lstStyle/>
          <a:p>
            <a:r>
              <a:rPr lang="es-PE" altLang="es-ES" dirty="0"/>
              <a:t>Grupo  2</a:t>
            </a:r>
          </a:p>
          <a:p>
            <a:endParaRPr lang="es-PE" altLang="es-ES" sz="2800" dirty="0">
              <a:solidFill>
                <a:schemeClr val="bg1"/>
              </a:solidFill>
            </a:endParaRPr>
          </a:p>
          <a:p>
            <a:r>
              <a:rPr lang="es-PE" altLang="es-ES" sz="2800" dirty="0">
                <a:solidFill>
                  <a:schemeClr val="bg1"/>
                </a:solidFill>
              </a:rPr>
              <a:t>Integrantes</a:t>
            </a:r>
          </a:p>
          <a:p>
            <a:endParaRPr lang="es-PE" altLang="es-ES" sz="2800" dirty="0">
              <a:solidFill>
                <a:schemeClr val="bg1"/>
              </a:solidFill>
            </a:endParaRPr>
          </a:p>
          <a:p>
            <a:pPr marL="571500" indent="-571500">
              <a:buFont typeface="Wingdings" panose="05000000000000000000" charset="0"/>
              <a:buChar char="Ø"/>
            </a:pPr>
            <a:r>
              <a:rPr lang="es-PE" altLang="es-ES" sz="2800" dirty="0">
                <a:solidFill>
                  <a:schemeClr val="bg1"/>
                </a:solidFill>
              </a:rPr>
              <a:t>Carlos Ramirez Ramos 		U201624552</a:t>
            </a:r>
          </a:p>
          <a:p>
            <a:pPr marL="571500" indent="-571500">
              <a:buFont typeface="Wingdings" panose="05000000000000000000" charset="0"/>
              <a:buChar char="Ø"/>
            </a:pPr>
            <a:r>
              <a:rPr lang="es-PE" altLang="es-ES" sz="2800" dirty="0">
                <a:solidFill>
                  <a:schemeClr val="bg1"/>
                </a:solidFill>
              </a:rPr>
              <a:t>Yvan Moreno Huamán		U202120469</a:t>
            </a:r>
          </a:p>
          <a:p>
            <a:pPr marL="571500" indent="-571500">
              <a:buFont typeface="Wingdings" panose="05000000000000000000" charset="0"/>
              <a:buChar char="Ø"/>
            </a:pPr>
            <a:r>
              <a:rPr lang="es-PE" altLang="es-ES" sz="2800" dirty="0">
                <a:solidFill>
                  <a:schemeClr val="bg1"/>
                </a:solidFill>
              </a:rPr>
              <a:t>Leonardo Campos Cuenca	U202121864</a:t>
            </a:r>
          </a:p>
          <a:p>
            <a:pPr marL="571500" indent="-571500">
              <a:buFont typeface="Wingdings" panose="05000000000000000000" charset="0"/>
              <a:buChar char="Ø"/>
            </a:pPr>
            <a:r>
              <a:rPr lang="es-PE" altLang="es-ES" sz="2800" dirty="0">
                <a:solidFill>
                  <a:schemeClr val="bg1"/>
                </a:solidFill>
              </a:rPr>
              <a:t>Alexander Trigoso Inca		U202212848</a:t>
            </a: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a:p>
            <a:pPr marL="571500" indent="-571500">
              <a:buFont typeface="Wingdings" panose="05000000000000000000" charset="0"/>
              <a:buChar char="Ø"/>
            </a:pPr>
            <a:endParaRPr lang="es-PE" altLang="es-ES" sz="2800" dirty="0">
              <a:solidFill>
                <a:schemeClr val="bg1"/>
              </a:solidFill>
            </a:endParaRPr>
          </a:p>
        </p:txBody>
      </p:sp>
      <p:pic>
        <p:nvPicPr>
          <p:cNvPr id="1026" name="Picture 2">
            <a:extLst>
              <a:ext uri="{FF2B5EF4-FFF2-40B4-BE49-F238E27FC236}">
                <a16:creationId xmlns:a16="http://schemas.microsoft.com/office/drawing/2014/main" id="{EC486D44-9874-45B6-A8D0-FCB240023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6717" y="-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1331444" y="3687422"/>
            <a:ext cx="8176260" cy="536044"/>
          </a:xfrm>
          <a:prstGeom prst="rect">
            <a:avLst/>
          </a:prstGeom>
        </p:spPr>
        <p:txBody>
          <a:bodyPr vert="horz" wrap="square" lIns="0" tIns="99060" rIns="0" bIns="0" rtlCol="0">
            <a:spAutoFit/>
          </a:bodyPr>
          <a:lstStyle/>
          <a:p>
            <a:pPr marL="12700" marR="5080" algn="just">
              <a:lnSpc>
                <a:spcPts val="3350"/>
              </a:lnSpc>
              <a:spcBef>
                <a:spcPts val="780"/>
              </a:spcBef>
            </a:pPr>
            <a:r>
              <a:rPr lang="es-ES" sz="3000" dirty="0">
                <a:solidFill>
                  <a:schemeClr val="bg1"/>
                </a:solidFill>
                <a:latin typeface="Arial"/>
                <a:cs typeface="Arial"/>
              </a:rPr>
              <a:t>Control De Actividades Con Trello</a:t>
            </a:r>
            <a:endParaRPr lang="es-MX" sz="3000" dirty="0">
              <a:solidFill>
                <a:schemeClr val="bg1"/>
              </a:solidFill>
              <a:latin typeface="Arial"/>
              <a:cs typeface="Arial"/>
            </a:endParaRPr>
          </a:p>
        </p:txBody>
      </p:sp>
      <p:pic>
        <p:nvPicPr>
          <p:cNvPr id="7" name="Imagen 6" descr="Interfaz de usuario gráfica, Sitio web&#10;&#10;Descripción generada automáticamente">
            <a:extLst>
              <a:ext uri="{FF2B5EF4-FFF2-40B4-BE49-F238E27FC236}">
                <a16:creationId xmlns:a16="http://schemas.microsoft.com/office/drawing/2014/main" id="{A4A8CF1C-C799-4896-A2E9-FA1DB73F5C51}"/>
              </a:ext>
            </a:extLst>
          </p:cNvPr>
          <p:cNvPicPr>
            <a:picLocks noChangeAspect="1"/>
          </p:cNvPicPr>
          <p:nvPr/>
        </p:nvPicPr>
        <p:blipFill>
          <a:blip r:embed="rId2"/>
          <a:stretch>
            <a:fillRect/>
          </a:stretch>
        </p:blipFill>
        <p:spPr>
          <a:xfrm>
            <a:off x="3467533" y="4778706"/>
            <a:ext cx="10095634" cy="3992333"/>
          </a:xfrm>
          <a:prstGeom prst="rect">
            <a:avLst/>
          </a:prstGeom>
        </p:spPr>
      </p:pic>
    </p:spTree>
    <p:extLst>
      <p:ext uri="{BB962C8B-B14F-4D97-AF65-F5344CB8AC3E}">
        <p14:creationId xmlns:p14="http://schemas.microsoft.com/office/powerpoint/2010/main" val="57348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2520517" y="3808944"/>
            <a:ext cx="4436236" cy="536044"/>
          </a:xfrm>
          <a:prstGeom prst="rect">
            <a:avLst/>
          </a:prstGeom>
        </p:spPr>
        <p:txBody>
          <a:bodyPr vert="horz" wrap="square" lIns="0" tIns="99060" rIns="0" bIns="0" rtlCol="0">
            <a:spAutoFit/>
          </a:bodyPr>
          <a:lstStyle/>
          <a:p>
            <a:pPr marL="12700" marR="5080">
              <a:lnSpc>
                <a:spcPts val="3350"/>
              </a:lnSpc>
              <a:spcBef>
                <a:spcPts val="780"/>
              </a:spcBef>
            </a:pPr>
            <a:r>
              <a:rPr lang="es-ES" sz="3000" b="1" dirty="0">
                <a:solidFill>
                  <a:schemeClr val="bg1"/>
                </a:solidFill>
                <a:latin typeface="Arial"/>
                <a:cs typeface="Arial"/>
              </a:rPr>
              <a:t>Elección del proyecto</a:t>
            </a:r>
            <a:endParaRPr lang="es-MX" sz="3000" b="1" dirty="0">
              <a:solidFill>
                <a:schemeClr val="bg1"/>
              </a:solidFill>
              <a:latin typeface="Arial"/>
              <a:cs typeface="Arial"/>
            </a:endParaRPr>
          </a:p>
        </p:txBody>
      </p:sp>
      <p:pic>
        <p:nvPicPr>
          <p:cNvPr id="8" name="Imagen 7" descr="Una captura de pantalla de un celular con la imagen de un edificio&#10;&#10;Descripción generada automáticamente con confianza media">
            <a:extLst>
              <a:ext uri="{FF2B5EF4-FFF2-40B4-BE49-F238E27FC236}">
                <a16:creationId xmlns:a16="http://schemas.microsoft.com/office/drawing/2014/main" id="{F84CEDAF-6F93-42EE-8E2F-22BE1603D592}"/>
              </a:ext>
            </a:extLst>
          </p:cNvPr>
          <p:cNvPicPr>
            <a:picLocks noChangeAspect="1"/>
          </p:cNvPicPr>
          <p:nvPr/>
        </p:nvPicPr>
        <p:blipFill>
          <a:blip r:embed="rId2"/>
          <a:stretch>
            <a:fillRect/>
          </a:stretch>
        </p:blipFill>
        <p:spPr>
          <a:xfrm>
            <a:off x="1213357" y="4922561"/>
            <a:ext cx="7050556" cy="3350570"/>
          </a:xfrm>
          <a:prstGeom prst="rect">
            <a:avLst/>
          </a:prstGeom>
        </p:spPr>
      </p:pic>
      <p:sp>
        <p:nvSpPr>
          <p:cNvPr id="3" name="CuadroTexto 2">
            <a:extLst>
              <a:ext uri="{FF2B5EF4-FFF2-40B4-BE49-F238E27FC236}">
                <a16:creationId xmlns:a16="http://schemas.microsoft.com/office/drawing/2014/main" id="{EF250EC1-C0A5-4946-BD1E-D03558611B21}"/>
              </a:ext>
            </a:extLst>
          </p:cNvPr>
          <p:cNvSpPr txBox="1"/>
          <p:nvPr/>
        </p:nvSpPr>
        <p:spPr>
          <a:xfrm>
            <a:off x="10340854" y="3224169"/>
            <a:ext cx="4876162" cy="584775"/>
          </a:xfrm>
          <a:prstGeom prst="rect">
            <a:avLst/>
          </a:prstGeom>
          <a:noFill/>
        </p:spPr>
        <p:txBody>
          <a:bodyPr wrap="square" rtlCol="0">
            <a:spAutoFit/>
          </a:bodyPr>
          <a:lstStyle/>
          <a:p>
            <a:r>
              <a:rPr lang="es-PE" sz="3200" b="1" dirty="0">
                <a:solidFill>
                  <a:schemeClr val="bg1"/>
                </a:solidFill>
                <a:latin typeface="Arial" panose="020B0604020202020204" pitchFamily="34" charset="0"/>
                <a:cs typeface="Arial" panose="020B0604020202020204" pitchFamily="34" charset="0"/>
              </a:rPr>
              <a:t>Subida de información</a:t>
            </a:r>
          </a:p>
        </p:txBody>
      </p:sp>
      <p:pic>
        <p:nvPicPr>
          <p:cNvPr id="10" name="Imagen 9" descr="Interfaz de usuario gráfica, Texto, Aplicación, Chat o mensaje de texto&#10;&#10;Descripción generada automáticamente">
            <a:extLst>
              <a:ext uri="{FF2B5EF4-FFF2-40B4-BE49-F238E27FC236}">
                <a16:creationId xmlns:a16="http://schemas.microsoft.com/office/drawing/2014/main" id="{AD2037CF-203D-498A-8497-4E0EAFE24F16}"/>
              </a:ext>
            </a:extLst>
          </p:cNvPr>
          <p:cNvPicPr>
            <a:picLocks noChangeAspect="1"/>
          </p:cNvPicPr>
          <p:nvPr/>
        </p:nvPicPr>
        <p:blipFill>
          <a:blip r:embed="rId3"/>
          <a:stretch>
            <a:fillRect/>
          </a:stretch>
        </p:blipFill>
        <p:spPr>
          <a:xfrm>
            <a:off x="9396544" y="3919518"/>
            <a:ext cx="6764783" cy="5259202"/>
          </a:xfrm>
          <a:prstGeom prst="rect">
            <a:avLst/>
          </a:prstGeom>
        </p:spPr>
      </p:pic>
    </p:spTree>
    <p:extLst>
      <p:ext uri="{BB962C8B-B14F-4D97-AF65-F5344CB8AC3E}">
        <p14:creationId xmlns:p14="http://schemas.microsoft.com/office/powerpoint/2010/main" val="161924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2AB1BFF-A734-4F15-A8FA-9EC8A2E4F696}"/>
              </a:ext>
            </a:extLst>
          </p:cNvPr>
          <p:cNvSpPr txBox="1"/>
          <p:nvPr/>
        </p:nvSpPr>
        <p:spPr>
          <a:xfrm>
            <a:off x="1056409" y="744123"/>
            <a:ext cx="15659100" cy="2244204"/>
          </a:xfrm>
          <a:prstGeom prst="rect">
            <a:avLst/>
          </a:prstGeom>
        </p:spPr>
        <p:txBody>
          <a:bodyPr vert="horz" wrap="square" lIns="0" tIns="215900" rIns="0" bIns="0" rtlCol="0">
            <a:spAutoFit/>
          </a:bodyPr>
          <a:lstStyle/>
          <a:p>
            <a:pPr marL="12700" marR="5080">
              <a:lnSpc>
                <a:spcPts val="7859"/>
              </a:lnSpc>
              <a:spcBef>
                <a:spcPts val="1700"/>
              </a:spcBef>
            </a:pPr>
            <a:r>
              <a:rPr lang="es-ES" sz="7900" dirty="0">
                <a:solidFill>
                  <a:srgbClr val="FFFFFF"/>
                </a:solidFill>
                <a:latin typeface="Arial"/>
                <a:cs typeface="Arial"/>
              </a:rPr>
              <a:t>CRONOGRAMA Y ASIGNACIÓN DE ACTIVIDADES</a:t>
            </a:r>
            <a:endParaRPr lang="es-PE" sz="7900" dirty="0">
              <a:latin typeface="Arial"/>
              <a:cs typeface="Arial"/>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2881115" y="3833455"/>
            <a:ext cx="4436236" cy="536044"/>
          </a:xfrm>
          <a:prstGeom prst="rect">
            <a:avLst/>
          </a:prstGeom>
        </p:spPr>
        <p:txBody>
          <a:bodyPr vert="horz" wrap="square" lIns="0" tIns="99060" rIns="0" bIns="0" rtlCol="0">
            <a:spAutoFit/>
          </a:bodyPr>
          <a:lstStyle/>
          <a:p>
            <a:pPr marL="12700" marR="5080">
              <a:lnSpc>
                <a:spcPts val="3350"/>
              </a:lnSpc>
              <a:spcBef>
                <a:spcPts val="780"/>
              </a:spcBef>
            </a:pPr>
            <a:r>
              <a:rPr lang="es-ES" sz="3000" b="1" dirty="0">
                <a:solidFill>
                  <a:schemeClr val="bg1"/>
                </a:solidFill>
                <a:latin typeface="Arial"/>
                <a:cs typeface="Arial"/>
              </a:rPr>
              <a:t>Pruebas de concepto</a:t>
            </a:r>
            <a:endParaRPr lang="es-MX" sz="3000" b="1" dirty="0">
              <a:solidFill>
                <a:schemeClr val="bg1"/>
              </a:solidFill>
              <a:latin typeface="Arial"/>
              <a:cs typeface="Arial"/>
            </a:endParaRPr>
          </a:p>
        </p:txBody>
      </p:sp>
      <p:sp>
        <p:nvSpPr>
          <p:cNvPr id="3" name="CuadroTexto 2">
            <a:extLst>
              <a:ext uri="{FF2B5EF4-FFF2-40B4-BE49-F238E27FC236}">
                <a16:creationId xmlns:a16="http://schemas.microsoft.com/office/drawing/2014/main" id="{EF250EC1-C0A5-4946-BD1E-D03558611B21}"/>
              </a:ext>
            </a:extLst>
          </p:cNvPr>
          <p:cNvSpPr txBox="1"/>
          <p:nvPr/>
        </p:nvSpPr>
        <p:spPr>
          <a:xfrm>
            <a:off x="12277209" y="3833455"/>
            <a:ext cx="2841746" cy="584775"/>
          </a:xfrm>
          <a:prstGeom prst="rect">
            <a:avLst/>
          </a:prstGeom>
          <a:noFill/>
        </p:spPr>
        <p:txBody>
          <a:bodyPr wrap="square" rtlCol="0">
            <a:spAutoFit/>
          </a:bodyPr>
          <a:lstStyle/>
          <a:p>
            <a:r>
              <a:rPr lang="es-PE" sz="3200" b="1" dirty="0">
                <a:solidFill>
                  <a:schemeClr val="bg1"/>
                </a:solidFill>
                <a:latin typeface="Arial" panose="020B0604020202020204" pitchFamily="34" charset="0"/>
                <a:cs typeface="Arial" panose="020B0604020202020204" pitchFamily="34" charset="0"/>
              </a:rPr>
              <a:t>Investigación</a:t>
            </a:r>
          </a:p>
        </p:txBody>
      </p:sp>
      <p:pic>
        <p:nvPicPr>
          <p:cNvPr id="11" name="Imagen 10" descr="Interfaz de usuario gráfica, Texto, Aplicación&#10;&#10;Descripción generada automáticamente">
            <a:extLst>
              <a:ext uri="{FF2B5EF4-FFF2-40B4-BE49-F238E27FC236}">
                <a16:creationId xmlns:a16="http://schemas.microsoft.com/office/drawing/2014/main" id="{700C13E3-25BC-400C-A054-5F985B65DAAD}"/>
              </a:ext>
            </a:extLst>
          </p:cNvPr>
          <p:cNvPicPr>
            <a:picLocks noChangeAspect="1"/>
          </p:cNvPicPr>
          <p:nvPr/>
        </p:nvPicPr>
        <p:blipFill>
          <a:blip r:embed="rId2"/>
          <a:stretch>
            <a:fillRect/>
          </a:stretch>
        </p:blipFill>
        <p:spPr>
          <a:xfrm>
            <a:off x="762000" y="4823206"/>
            <a:ext cx="8674466" cy="4006469"/>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583E2106-BC26-4FB8-9969-85A65E3C622F}"/>
              </a:ext>
            </a:extLst>
          </p:cNvPr>
          <p:cNvPicPr>
            <a:picLocks noChangeAspect="1"/>
          </p:cNvPicPr>
          <p:nvPr/>
        </p:nvPicPr>
        <p:blipFill>
          <a:blip r:embed="rId3"/>
          <a:stretch>
            <a:fillRect/>
          </a:stretch>
        </p:blipFill>
        <p:spPr>
          <a:xfrm>
            <a:off x="10226175" y="4823206"/>
            <a:ext cx="6943814" cy="4054094"/>
          </a:xfrm>
          <a:prstGeom prst="rect">
            <a:avLst/>
          </a:prstGeom>
        </p:spPr>
      </p:pic>
    </p:spTree>
    <p:extLst>
      <p:ext uri="{BB962C8B-B14F-4D97-AF65-F5344CB8AC3E}">
        <p14:creationId xmlns:p14="http://schemas.microsoft.com/office/powerpoint/2010/main" val="30391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4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335A6C10-C98A-434C-B2B4-B9F41D4AB423}"/>
              </a:ext>
            </a:extLst>
          </p:cNvPr>
          <p:cNvSpPr txBox="1"/>
          <p:nvPr/>
        </p:nvSpPr>
        <p:spPr>
          <a:xfrm>
            <a:off x="6629400" y="1271083"/>
            <a:ext cx="4495800" cy="660565"/>
          </a:xfrm>
          <a:prstGeom prst="rect">
            <a:avLst/>
          </a:prstGeom>
        </p:spPr>
        <p:txBody>
          <a:bodyPr vert="horz" wrap="square" lIns="0" tIns="99060" rIns="0" bIns="0" rtlCol="0">
            <a:spAutoFit/>
          </a:bodyPr>
          <a:lstStyle/>
          <a:p>
            <a:pPr marL="12700" marR="5080">
              <a:lnSpc>
                <a:spcPts val="3350"/>
              </a:lnSpc>
              <a:spcBef>
                <a:spcPts val="780"/>
              </a:spcBef>
            </a:pPr>
            <a:r>
              <a:rPr lang="es-ES" sz="8000" b="1" dirty="0">
                <a:solidFill>
                  <a:schemeClr val="bg1"/>
                </a:solidFill>
                <a:latin typeface="Arial"/>
                <a:cs typeface="Arial"/>
              </a:rPr>
              <a:t>Proyecto</a:t>
            </a:r>
            <a:endParaRPr lang="es-MX" sz="8000" b="1" dirty="0">
              <a:solidFill>
                <a:schemeClr val="bg1"/>
              </a:solidFill>
              <a:latin typeface="Arial"/>
              <a:cs typeface="Arial"/>
            </a:endParaRPr>
          </a:p>
        </p:txBody>
      </p:sp>
      <p:pic>
        <p:nvPicPr>
          <p:cNvPr id="10" name="Imagen 9" descr="Interfaz de usuario gráfica, Aplicación, Sitio web&#10;&#10;Descripción generada automáticamente">
            <a:extLst>
              <a:ext uri="{FF2B5EF4-FFF2-40B4-BE49-F238E27FC236}">
                <a16:creationId xmlns:a16="http://schemas.microsoft.com/office/drawing/2014/main" id="{6F832110-6736-419D-AEEE-4D91086151FA}"/>
              </a:ext>
            </a:extLst>
          </p:cNvPr>
          <p:cNvPicPr>
            <a:picLocks noChangeAspect="1"/>
          </p:cNvPicPr>
          <p:nvPr/>
        </p:nvPicPr>
        <p:blipFill>
          <a:blip r:embed="rId2"/>
          <a:stretch>
            <a:fillRect/>
          </a:stretch>
        </p:blipFill>
        <p:spPr>
          <a:xfrm>
            <a:off x="1525988" y="2250151"/>
            <a:ext cx="15236024" cy="6714677"/>
          </a:xfrm>
          <a:prstGeom prst="rect">
            <a:avLst/>
          </a:prstGeom>
        </p:spPr>
      </p:pic>
    </p:spTree>
    <p:extLst>
      <p:ext uri="{BB962C8B-B14F-4D97-AF65-F5344CB8AC3E}">
        <p14:creationId xmlns:p14="http://schemas.microsoft.com/office/powerpoint/2010/main" val="18849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1107996"/>
          </a:xfrm>
        </p:spPr>
        <p:txBody>
          <a:bodyPr/>
          <a:lstStyle/>
          <a:p>
            <a:r>
              <a:rPr lang="es-PE" sz="7200" dirty="0">
                <a:solidFill>
                  <a:schemeClr val="bg1"/>
                </a:solidFill>
              </a:rPr>
              <a:t>DISEÑO DE PANTALLA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2215991"/>
          </a:xfrm>
        </p:spPr>
        <p:txBody>
          <a:bodyPr/>
          <a:lstStyle/>
          <a:p>
            <a:r>
              <a:rPr lang="es-ES" sz="7200" dirty="0">
                <a:solidFill>
                  <a:schemeClr val="bg1"/>
                </a:solidFill>
              </a:rPr>
              <a:t>DIAGRAMA DE CLASES DEL MODELO</a:t>
            </a:r>
            <a:endParaRPr lang="es-PE" sz="7200" dirty="0">
              <a:solidFill>
                <a:schemeClr val="bg1"/>
              </a:solidFill>
            </a:endParaRPr>
          </a:p>
        </p:txBody>
      </p:sp>
    </p:spTree>
    <p:extLst>
      <p:ext uri="{BB962C8B-B14F-4D97-AF65-F5344CB8AC3E}">
        <p14:creationId xmlns:p14="http://schemas.microsoft.com/office/powerpoint/2010/main" val="295821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3323987"/>
          </a:xfrm>
        </p:spPr>
        <p:txBody>
          <a:bodyPr/>
          <a:lstStyle/>
          <a:p>
            <a:r>
              <a:rPr lang="es-ES" sz="7200" dirty="0">
                <a:solidFill>
                  <a:schemeClr val="bg1"/>
                </a:solidFill>
              </a:rPr>
              <a:t>DIAGRAMA DE CLASE DE LOS PATRONES DE DISEÑO A USAR</a:t>
            </a:r>
            <a:endParaRPr lang="es-PE" sz="7200" dirty="0">
              <a:solidFill>
                <a:schemeClr val="bg1"/>
              </a:solidFill>
            </a:endParaRPr>
          </a:p>
        </p:txBody>
      </p:sp>
    </p:spTree>
    <p:extLst>
      <p:ext uri="{BB962C8B-B14F-4D97-AF65-F5344CB8AC3E}">
        <p14:creationId xmlns:p14="http://schemas.microsoft.com/office/powerpoint/2010/main" val="112125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200025" y="3937157"/>
            <a:ext cx="10755890" cy="3323987"/>
          </a:xfrm>
        </p:spPr>
        <p:txBody>
          <a:bodyPr/>
          <a:lstStyle/>
          <a:p>
            <a:r>
              <a:rPr lang="es-ES" sz="7200" dirty="0">
                <a:solidFill>
                  <a:schemeClr val="bg1"/>
                </a:solidFill>
              </a:rPr>
              <a:t>PRUEBAS UNITARIAS DE LOS MÉTODOS DEL CORE DEL SISTEMA</a:t>
            </a:r>
            <a:endParaRPr lang="es-PE" sz="7200" dirty="0">
              <a:solidFill>
                <a:schemeClr val="bg1"/>
              </a:solidFill>
            </a:endParaRPr>
          </a:p>
        </p:txBody>
      </p:sp>
    </p:spTree>
    <p:extLst>
      <p:ext uri="{BB962C8B-B14F-4D97-AF65-F5344CB8AC3E}">
        <p14:creationId xmlns:p14="http://schemas.microsoft.com/office/powerpoint/2010/main" val="425026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59509EF-E600-4F43-9CE6-0759C3DA6131}"/>
              </a:ext>
            </a:extLst>
          </p:cNvPr>
          <p:cNvSpPr txBox="1"/>
          <p:nvPr/>
        </p:nvSpPr>
        <p:spPr>
          <a:xfrm>
            <a:off x="1371600" y="1084467"/>
            <a:ext cx="7924800" cy="1231106"/>
          </a:xfrm>
          <a:prstGeom prst="rect">
            <a:avLst/>
          </a:prstGeom>
        </p:spPr>
        <p:txBody>
          <a:bodyPr vert="horz" wrap="square" lIns="0" tIns="215900" rIns="0" bIns="0" rtlCol="0">
            <a:spAutoFit/>
          </a:bodyPr>
          <a:lstStyle/>
          <a:p>
            <a:pPr marL="12700" marR="5080">
              <a:lnSpc>
                <a:spcPts val="7859"/>
              </a:lnSpc>
              <a:spcBef>
                <a:spcPts val="1700"/>
              </a:spcBef>
            </a:pPr>
            <a:r>
              <a:rPr lang="es-ES" sz="7900" spc="-300" dirty="0">
                <a:solidFill>
                  <a:srgbClr val="FFFFFF"/>
                </a:solidFill>
                <a:latin typeface="Arial"/>
                <a:cs typeface="Arial"/>
              </a:rPr>
              <a:t>CONCLUSIONES</a:t>
            </a:r>
            <a:endParaRPr lang="es-ES" sz="7900" spc="-300" dirty="0">
              <a:latin typeface="Arial"/>
              <a:cs typeface="Arial"/>
            </a:endParaRPr>
          </a:p>
        </p:txBody>
      </p:sp>
      <p:sp>
        <p:nvSpPr>
          <p:cNvPr id="5" name="object 3">
            <a:extLst>
              <a:ext uri="{FF2B5EF4-FFF2-40B4-BE49-F238E27FC236}">
                <a16:creationId xmlns:a16="http://schemas.microsoft.com/office/drawing/2014/main" id="{2F08E2C5-87CF-4D09-B7AD-1157D7B427D7}"/>
              </a:ext>
            </a:extLst>
          </p:cNvPr>
          <p:cNvSpPr txBox="1"/>
          <p:nvPr/>
        </p:nvSpPr>
        <p:spPr>
          <a:xfrm>
            <a:off x="1337733" y="3400040"/>
            <a:ext cx="8229599" cy="4126771"/>
          </a:xfrm>
          <a:prstGeom prst="rect">
            <a:avLst/>
          </a:prstGeom>
        </p:spPr>
        <p:txBody>
          <a:bodyPr vert="horz" wrap="square" lIns="0" tIns="99060" rIns="0" bIns="0" rtlCol="0">
            <a:spAutoFit/>
          </a:bodyPr>
          <a:lstStyle/>
          <a:p>
            <a:pPr marL="12700" marR="5080">
              <a:lnSpc>
                <a:spcPts val="3350"/>
              </a:lnSpc>
              <a:spcBef>
                <a:spcPts val="780"/>
              </a:spcBef>
            </a:pPr>
            <a:r>
              <a:rPr lang="es-ES" sz="3300" spc="-150" dirty="0">
                <a:solidFill>
                  <a:schemeClr val="bg1"/>
                </a:solidFill>
                <a:latin typeface="Arial"/>
                <a:cs typeface="Arial"/>
              </a:rPr>
              <a:t>Al culminar la presente programación con el apoyo de la computadora instalada se obtuvieron resultados positivos y satisfactorios, por lo mencionado se confirma que se cumplió con el objetivo general y especifico, ya que con la nueva implementación de sistema en la empresa Cochera Seguros se logró optimizar los tiempos de venta/cobro y registro de los clientes en la ciudad de Lima. </a:t>
            </a:r>
          </a:p>
        </p:txBody>
      </p:sp>
      <p:pic>
        <p:nvPicPr>
          <p:cNvPr id="8194" name="Picture 2" descr="Webquest Creator 2">
            <a:extLst>
              <a:ext uri="{FF2B5EF4-FFF2-40B4-BE49-F238E27FC236}">
                <a16:creationId xmlns:a16="http://schemas.microsoft.com/office/drawing/2014/main" id="{8AADD965-95E4-4BF3-91C7-A61C277F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0" y="2964362"/>
            <a:ext cx="4998125" cy="4998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90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604" cy="10287000"/>
            <a:chOff x="0" y="1"/>
            <a:chExt cx="18288604" cy="10287000"/>
          </a:xfrm>
        </p:grpSpPr>
        <p:sp>
          <p:nvSpPr>
            <p:cNvPr id="3" name="object 3"/>
            <p:cNvSpPr/>
            <p:nvPr/>
          </p:nvSpPr>
          <p:spPr>
            <a:xfrm>
              <a:off x="0" y="1"/>
              <a:ext cx="18287999" cy="10287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3">
            <a:extLst>
              <a:ext uri="{FF2B5EF4-FFF2-40B4-BE49-F238E27FC236}">
                <a16:creationId xmlns:a16="http://schemas.microsoft.com/office/drawing/2014/main" id="{AE647236-2634-A14B-9189-052AE9756ECC}"/>
              </a:ext>
            </a:extLst>
          </p:cNvPr>
          <p:cNvSpPr txBox="1"/>
          <p:nvPr/>
        </p:nvSpPr>
        <p:spPr>
          <a:xfrm>
            <a:off x="11315434" y="1187184"/>
            <a:ext cx="6104089" cy="6614631"/>
          </a:xfrm>
          <a:prstGeom prst="rect">
            <a:avLst/>
          </a:prstGeom>
        </p:spPr>
        <p:txBody>
          <a:bodyPr vert="horz" wrap="square" lIns="0" tIns="99060" rIns="0" bIns="0" rtlCol="0">
            <a:spAutoFit/>
          </a:bodyPr>
          <a:lstStyle/>
          <a:p>
            <a:pPr marL="12700" marR="5080" algn="just">
              <a:lnSpc>
                <a:spcPts val="3350"/>
              </a:lnSpc>
              <a:spcBef>
                <a:spcPts val="780"/>
              </a:spcBef>
            </a:pPr>
            <a:r>
              <a:rPr lang="es-ES" sz="3300" spc="-150" dirty="0">
                <a:solidFill>
                  <a:schemeClr val="bg1"/>
                </a:solidFill>
                <a:latin typeface="Arial"/>
                <a:cs typeface="Arial"/>
              </a:rPr>
              <a:t>RECOMENDACIONES</a:t>
            </a:r>
          </a:p>
          <a:p>
            <a:pPr marL="12700" marR="5080" algn="just">
              <a:lnSpc>
                <a:spcPts val="3350"/>
              </a:lnSpc>
              <a:spcBef>
                <a:spcPts val="780"/>
              </a:spcBef>
            </a:pP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	Analizar necesidades y oportunidades en los negocios que pueden ser cubiertas con el apoyo de la tecnología de información.</a:t>
            </a:r>
          </a:p>
          <a:p>
            <a:pPr marL="12700" marR="5080">
              <a:lnSpc>
                <a:spcPts val="3350"/>
              </a:lnSpc>
              <a:spcBef>
                <a:spcPts val="780"/>
              </a:spcBef>
            </a:pPr>
            <a:r>
              <a:rPr lang="es-ES" sz="3300" spc="-150" dirty="0">
                <a:solidFill>
                  <a:schemeClr val="bg1"/>
                </a:solidFill>
                <a:latin typeface="Arial"/>
                <a:cs typeface="Arial"/>
              </a:rPr>
              <a:t>•	Diseñar soluciones tecnológicas innovadoras y disruptivas que optimizan la gestión empresarial.</a:t>
            </a:r>
          </a:p>
          <a:p>
            <a:pPr marL="12700" marR="5080">
              <a:lnSpc>
                <a:spcPts val="3350"/>
              </a:lnSpc>
              <a:spcBef>
                <a:spcPts val="780"/>
              </a:spcBef>
            </a:pPr>
            <a:r>
              <a:rPr lang="es-ES" sz="3300" spc="-150" dirty="0">
                <a:solidFill>
                  <a:schemeClr val="bg1"/>
                </a:solidFill>
                <a:latin typeface="Arial"/>
                <a:cs typeface="Arial"/>
              </a:rPr>
              <a:t>•	Integrar soluciones utilizando diversas plataformas y tecnologías de información acordes al perfil del negocio.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0" name="Rectángulo 9">
            <a:extLst>
              <a:ext uri="{FF2B5EF4-FFF2-40B4-BE49-F238E27FC236}">
                <a16:creationId xmlns:a16="http://schemas.microsoft.com/office/drawing/2014/main" id="{F51855EA-F676-455F-97C3-CDEE16274294}"/>
              </a:ext>
            </a:extLst>
          </p:cNvPr>
          <p:cNvSpPr/>
          <p:nvPr/>
        </p:nvSpPr>
        <p:spPr>
          <a:xfrm>
            <a:off x="606975" y="1467390"/>
            <a:ext cx="8204518" cy="5632311"/>
          </a:xfrm>
          <a:prstGeom prst="rect">
            <a:avLst/>
          </a:prstGeom>
          <a:noFill/>
        </p:spPr>
        <p:txBody>
          <a:bodyPr wrap="square" lIns="91440" tIns="45720" rIns="91440" bIns="45720">
            <a:spAutoFit/>
          </a:bodyPr>
          <a:lstStyle/>
          <a:p>
            <a:pPr algn="ctr"/>
            <a:r>
              <a:rPr lang="es-ES" sz="72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SISTEMA PARA EL REGISTRO Y COBRO DE COCHERA SEGUROS</a:t>
            </a:r>
          </a:p>
        </p:txBody>
      </p:sp>
      <p:pic>
        <p:nvPicPr>
          <p:cNvPr id="1030" name="Picture 6" descr="Qué puedo hacer si un vecino ocupa mi plaza de garaje?">
            <a:extLst>
              <a:ext uri="{FF2B5EF4-FFF2-40B4-BE49-F238E27FC236}">
                <a16:creationId xmlns:a16="http://schemas.microsoft.com/office/drawing/2014/main" id="{7EBE7D16-C5B9-4D3B-A217-766F194D4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0" y="2756301"/>
            <a:ext cx="7247778" cy="434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536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1" name="object 11"/>
          <p:cNvSpPr/>
          <p:nvPr/>
        </p:nvSpPr>
        <p:spPr>
          <a:xfrm>
            <a:off x="1023257" y="231585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1D1D1D"/>
          </a:solidFill>
        </p:spPr>
        <p:txBody>
          <a:bodyPr wrap="square" lIns="0" tIns="0" rIns="0" bIns="0" rtlCol="0"/>
          <a:lstStyle/>
          <a:p>
            <a:endParaRPr/>
          </a:p>
        </p:txBody>
      </p:sp>
      <p:sp>
        <p:nvSpPr>
          <p:cNvPr id="17" name="object 3">
            <a:extLst>
              <a:ext uri="{FF2B5EF4-FFF2-40B4-BE49-F238E27FC236}">
                <a16:creationId xmlns:a16="http://schemas.microsoft.com/office/drawing/2014/main" id="{BA71B0BB-0774-7F40-8CC2-34F97AF1617A}"/>
              </a:ext>
            </a:extLst>
          </p:cNvPr>
          <p:cNvSpPr txBox="1"/>
          <p:nvPr/>
        </p:nvSpPr>
        <p:spPr>
          <a:xfrm>
            <a:off x="1012936" y="1333500"/>
            <a:ext cx="8131064" cy="3459922"/>
          </a:xfrm>
          <a:prstGeom prst="rect">
            <a:avLst/>
          </a:prstGeom>
        </p:spPr>
        <p:txBody>
          <a:bodyPr vert="horz" wrap="square" lIns="0" tIns="99060" rIns="0" bIns="0" rtlCol="0">
            <a:spAutoFit/>
          </a:bodyPr>
          <a:lstStyle/>
          <a:p>
            <a:pPr marL="12700" marR="5080" algn="just">
              <a:lnSpc>
                <a:spcPts val="3350"/>
              </a:lnSpc>
              <a:spcBef>
                <a:spcPts val="780"/>
              </a:spcBef>
            </a:pPr>
            <a:r>
              <a:rPr lang="es-ES" sz="3000" spc="-150" dirty="0">
                <a:solidFill>
                  <a:schemeClr val="bg1"/>
                </a:solidFill>
                <a:latin typeface="Arial"/>
                <a:cs typeface="Arial"/>
              </a:rPr>
              <a:t>EVIDENCIAS DEL TRABAJO EN EQUIPO DE CADA PARTICIPANTE</a:t>
            </a:r>
          </a:p>
          <a:p>
            <a:pPr marL="12700" marR="5080" algn="just">
              <a:lnSpc>
                <a:spcPts val="3350"/>
              </a:lnSpc>
              <a:spcBef>
                <a:spcPts val="780"/>
              </a:spcBef>
            </a:pPr>
            <a:endParaRPr lang="es-ES" sz="3000" spc="-150" dirty="0">
              <a:solidFill>
                <a:schemeClr val="bg1"/>
              </a:solidFill>
              <a:latin typeface="Arial"/>
              <a:cs typeface="Arial"/>
            </a:endParaRPr>
          </a:p>
          <a:p>
            <a:pPr marL="12700" marR="5080">
              <a:lnSpc>
                <a:spcPts val="3350"/>
              </a:lnSpc>
              <a:spcBef>
                <a:spcPts val="780"/>
              </a:spcBef>
            </a:pPr>
            <a:r>
              <a:rPr lang="es-ES" sz="3000" spc="-150" dirty="0">
                <a:solidFill>
                  <a:schemeClr val="bg1"/>
                </a:solidFill>
                <a:latin typeface="Arial"/>
                <a:cs typeface="Arial"/>
              </a:rPr>
              <a:t>Enlace de acceso a GitHub Grupo 02: https://github.com/YvanMoreno/ProyectoPOO/tree/master</a:t>
            </a:r>
          </a:p>
          <a:p>
            <a:pPr marL="12700" marR="5080" algn="just">
              <a:lnSpc>
                <a:spcPts val="3350"/>
              </a:lnSpc>
              <a:spcBef>
                <a:spcPts val="780"/>
              </a:spcBef>
            </a:pPr>
            <a:endParaRPr lang="es-ES" sz="3300" spc="-150" dirty="0">
              <a:solidFill>
                <a:schemeClr val="bg1"/>
              </a:solidFill>
              <a:latin typeface="Arial"/>
              <a:cs typeface="Arial"/>
            </a:endParaRPr>
          </a:p>
        </p:txBody>
      </p:sp>
      <p:pic>
        <p:nvPicPr>
          <p:cNvPr id="4" name="Imagen 3">
            <a:extLst>
              <a:ext uri="{FF2B5EF4-FFF2-40B4-BE49-F238E27FC236}">
                <a16:creationId xmlns:a16="http://schemas.microsoft.com/office/drawing/2014/main" id="{CEA2C58D-43B5-4164-93F6-7ADBBA601626}"/>
              </a:ext>
            </a:extLst>
          </p:cNvPr>
          <p:cNvPicPr>
            <a:picLocks noChangeAspect="1"/>
          </p:cNvPicPr>
          <p:nvPr/>
        </p:nvPicPr>
        <p:blipFill>
          <a:blip r:embed="rId2"/>
          <a:stretch>
            <a:fillRect/>
          </a:stretch>
        </p:blipFill>
        <p:spPr>
          <a:xfrm>
            <a:off x="9350264" y="2788227"/>
            <a:ext cx="8937736" cy="7467600"/>
          </a:xfrm>
          <a:prstGeom prst="rect">
            <a:avLst/>
          </a:prstGeom>
        </p:spPr>
      </p:pic>
      <p:pic>
        <p:nvPicPr>
          <p:cNvPr id="6" name="Imagen 5">
            <a:extLst>
              <a:ext uri="{FF2B5EF4-FFF2-40B4-BE49-F238E27FC236}">
                <a16:creationId xmlns:a16="http://schemas.microsoft.com/office/drawing/2014/main" id="{60FD039D-F0BD-415D-BFD1-580AEAE97129}"/>
              </a:ext>
            </a:extLst>
          </p:cNvPr>
          <p:cNvPicPr>
            <a:picLocks noChangeAspect="1"/>
          </p:cNvPicPr>
          <p:nvPr/>
        </p:nvPicPr>
        <p:blipFill>
          <a:blip r:embed="rId3"/>
          <a:stretch>
            <a:fillRect/>
          </a:stretch>
        </p:blipFill>
        <p:spPr>
          <a:xfrm>
            <a:off x="673156" y="4980139"/>
            <a:ext cx="8470844" cy="5154780"/>
          </a:xfrm>
          <a:prstGeom prst="rect">
            <a:avLst/>
          </a:prstGeom>
        </p:spPr>
      </p:pic>
      <p:pic>
        <p:nvPicPr>
          <p:cNvPr id="8" name="Imagen 7">
            <a:extLst>
              <a:ext uri="{FF2B5EF4-FFF2-40B4-BE49-F238E27FC236}">
                <a16:creationId xmlns:a16="http://schemas.microsoft.com/office/drawing/2014/main" id="{CCE74744-02BC-4853-A91C-CEBA912F82C2}"/>
              </a:ext>
            </a:extLst>
          </p:cNvPr>
          <p:cNvPicPr>
            <a:picLocks noChangeAspect="1"/>
          </p:cNvPicPr>
          <p:nvPr/>
        </p:nvPicPr>
        <p:blipFill>
          <a:blip r:embed="rId4"/>
          <a:stretch>
            <a:fillRect/>
          </a:stretch>
        </p:blipFill>
        <p:spPr>
          <a:xfrm>
            <a:off x="1752600" y="8724900"/>
            <a:ext cx="743022" cy="229983"/>
          </a:xfrm>
          <a:prstGeom prst="rect">
            <a:avLst/>
          </a:prstGeom>
        </p:spPr>
      </p:pic>
      <p:pic>
        <p:nvPicPr>
          <p:cNvPr id="12" name="Imagen 11">
            <a:extLst>
              <a:ext uri="{FF2B5EF4-FFF2-40B4-BE49-F238E27FC236}">
                <a16:creationId xmlns:a16="http://schemas.microsoft.com/office/drawing/2014/main" id="{791D1440-1713-4D2F-97AE-014987C8795C}"/>
              </a:ext>
            </a:extLst>
          </p:cNvPr>
          <p:cNvPicPr>
            <a:picLocks noChangeAspect="1"/>
          </p:cNvPicPr>
          <p:nvPr/>
        </p:nvPicPr>
        <p:blipFill>
          <a:blip r:embed="rId4"/>
          <a:stretch>
            <a:fillRect/>
          </a:stretch>
        </p:blipFill>
        <p:spPr>
          <a:xfrm>
            <a:off x="1771578" y="7200900"/>
            <a:ext cx="743022" cy="229983"/>
          </a:xfrm>
          <a:prstGeom prst="rect">
            <a:avLst/>
          </a:prstGeom>
        </p:spPr>
      </p:pic>
      <p:pic>
        <p:nvPicPr>
          <p:cNvPr id="16" name="Imagen 15">
            <a:extLst>
              <a:ext uri="{FF2B5EF4-FFF2-40B4-BE49-F238E27FC236}">
                <a16:creationId xmlns:a16="http://schemas.microsoft.com/office/drawing/2014/main" id="{1E0D087A-1766-4B04-98AB-D7FD6B479C83}"/>
              </a:ext>
            </a:extLst>
          </p:cNvPr>
          <p:cNvPicPr>
            <a:picLocks noChangeAspect="1"/>
          </p:cNvPicPr>
          <p:nvPr/>
        </p:nvPicPr>
        <p:blipFill>
          <a:blip r:embed="rId5"/>
          <a:stretch>
            <a:fillRect/>
          </a:stretch>
        </p:blipFill>
        <p:spPr>
          <a:xfrm>
            <a:off x="2415816" y="8701521"/>
            <a:ext cx="1394184" cy="251980"/>
          </a:xfrm>
          <a:prstGeom prst="rect">
            <a:avLst/>
          </a:prstGeom>
        </p:spPr>
      </p:pic>
      <p:pic>
        <p:nvPicPr>
          <p:cNvPr id="19" name="Imagen 18">
            <a:extLst>
              <a:ext uri="{FF2B5EF4-FFF2-40B4-BE49-F238E27FC236}">
                <a16:creationId xmlns:a16="http://schemas.microsoft.com/office/drawing/2014/main" id="{EEE0D11B-D1FC-4AE0-AAA7-A021218879F5}"/>
              </a:ext>
            </a:extLst>
          </p:cNvPr>
          <p:cNvPicPr>
            <a:picLocks noChangeAspect="1"/>
          </p:cNvPicPr>
          <p:nvPr/>
        </p:nvPicPr>
        <p:blipFill>
          <a:blip r:embed="rId5"/>
          <a:stretch>
            <a:fillRect/>
          </a:stretch>
        </p:blipFill>
        <p:spPr>
          <a:xfrm>
            <a:off x="2514600" y="7254944"/>
            <a:ext cx="1394184" cy="251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3">
            <a:extLst>
              <a:ext uri="{FF2B5EF4-FFF2-40B4-BE49-F238E27FC236}">
                <a16:creationId xmlns:a16="http://schemas.microsoft.com/office/drawing/2014/main" id="{AE647236-2634-A14B-9189-052AE9756ECC}"/>
              </a:ext>
            </a:extLst>
          </p:cNvPr>
          <p:cNvSpPr txBox="1"/>
          <p:nvPr/>
        </p:nvSpPr>
        <p:spPr>
          <a:xfrm>
            <a:off x="10772509" y="1408672"/>
            <a:ext cx="7148376" cy="8999900"/>
          </a:xfrm>
          <a:prstGeom prst="rect">
            <a:avLst/>
          </a:prstGeom>
        </p:spPr>
        <p:txBody>
          <a:bodyPr vert="horz" wrap="square" lIns="0" tIns="99060" rIns="0" bIns="0" rtlCol="0">
            <a:spAutoFit/>
          </a:bodyPr>
          <a:lstStyle/>
          <a:p>
            <a:pPr marL="12700" marR="5080">
              <a:lnSpc>
                <a:spcPts val="3350"/>
              </a:lnSpc>
              <a:spcBef>
                <a:spcPts val="780"/>
              </a:spcBef>
            </a:pPr>
            <a:r>
              <a:rPr lang="es-ES" sz="3300" spc="-150" dirty="0">
                <a:solidFill>
                  <a:schemeClr val="bg1"/>
                </a:solidFill>
                <a:latin typeface="Arial"/>
                <a:cs typeface="Arial"/>
              </a:rPr>
              <a:t>Enlace de elección del proyecto - Trello: </a:t>
            </a:r>
            <a:r>
              <a:rPr lang="es-ES" sz="3300" spc="-150" dirty="0">
                <a:solidFill>
                  <a:schemeClr val="bg1"/>
                </a:solidFill>
                <a:latin typeface="Arial"/>
                <a:cs typeface="Arial"/>
                <a:hlinkClick r:id="rId2"/>
              </a:rPr>
              <a:t>https://trello.com/b/fkxKtlR1/1-elecci%C3%B3n-del-proyecto</a:t>
            </a:r>
            <a:endParaRPr lang="es-ES" sz="3300" spc="-150" dirty="0">
              <a:solidFill>
                <a:schemeClr val="bg1"/>
              </a:solidFill>
              <a:latin typeface="Arial"/>
              <a:cs typeface="Arial"/>
            </a:endParaRPr>
          </a:p>
          <a:p>
            <a:pPr marL="12700" marR="5080">
              <a:lnSpc>
                <a:spcPts val="3350"/>
              </a:lnSpc>
              <a:spcBef>
                <a:spcPts val="780"/>
              </a:spcBef>
            </a:pPr>
            <a:br>
              <a:rPr lang="es-ES" sz="3300" spc="-150" dirty="0">
                <a:solidFill>
                  <a:schemeClr val="bg1"/>
                </a:solidFill>
                <a:latin typeface="Arial"/>
                <a:cs typeface="Arial"/>
              </a:rPr>
            </a:br>
            <a:r>
              <a:rPr lang="es-ES" sz="3300" spc="-150" dirty="0">
                <a:solidFill>
                  <a:schemeClr val="bg1"/>
                </a:solidFill>
                <a:latin typeface="Arial"/>
                <a:cs typeface="Arial"/>
              </a:rPr>
              <a:t>Enlace de subida de información - Trello:</a:t>
            </a:r>
          </a:p>
          <a:p>
            <a:pPr marL="12700" marR="5080">
              <a:lnSpc>
                <a:spcPts val="3350"/>
              </a:lnSpc>
              <a:spcBef>
                <a:spcPts val="780"/>
              </a:spcBef>
            </a:pPr>
            <a:r>
              <a:rPr lang="es-ES" sz="3300" spc="-150" dirty="0">
                <a:solidFill>
                  <a:schemeClr val="bg1"/>
                </a:solidFill>
                <a:latin typeface="Arial"/>
                <a:cs typeface="Arial"/>
                <a:hlinkClick r:id="rId3"/>
              </a:rPr>
              <a:t>https://trello.com/b/B4LM84G2/2-subida-de-informaci%C3%B3n</a:t>
            </a:r>
            <a:endParaRPr lang="es-ES" sz="3300" spc="-150" dirty="0">
              <a:solidFill>
                <a:schemeClr val="bg1"/>
              </a:solidFill>
              <a:latin typeface="Arial"/>
              <a:cs typeface="Arial"/>
            </a:endParaRPr>
          </a:p>
          <a:p>
            <a:pPr marL="12700" marR="5080">
              <a:lnSpc>
                <a:spcPts val="3350"/>
              </a:lnSpc>
              <a:spcBef>
                <a:spcPts val="780"/>
              </a:spcBef>
            </a:pPr>
            <a:br>
              <a:rPr lang="es-ES" sz="3300" spc="-150" dirty="0">
                <a:solidFill>
                  <a:schemeClr val="bg1"/>
                </a:solidFill>
                <a:latin typeface="Arial"/>
                <a:cs typeface="Arial"/>
              </a:rPr>
            </a:br>
            <a:r>
              <a:rPr lang="es-ES" sz="3300" spc="-150" dirty="0">
                <a:solidFill>
                  <a:schemeClr val="bg1"/>
                </a:solidFill>
                <a:latin typeface="Arial"/>
                <a:cs typeface="Arial"/>
              </a:rPr>
              <a:t>Enlace de pruebas de conceptos: </a:t>
            </a:r>
            <a:r>
              <a:rPr lang="es-ES" sz="3300" spc="-150" dirty="0">
                <a:solidFill>
                  <a:schemeClr val="bg1"/>
                </a:solidFill>
                <a:latin typeface="Arial"/>
                <a:cs typeface="Arial"/>
                <a:hlinkClick r:id="rId4"/>
              </a:rPr>
              <a:t>https://trello.com/b/oQ25Eryo/3-pruebas-de-conceptos</a:t>
            </a: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Enlace de Investigación – Trello: </a:t>
            </a:r>
            <a:r>
              <a:rPr lang="es-ES" sz="3300" spc="-150" dirty="0">
                <a:solidFill>
                  <a:schemeClr val="bg1"/>
                </a:solidFill>
                <a:latin typeface="Arial"/>
                <a:cs typeface="Arial"/>
                <a:hlinkClick r:id="rId5"/>
              </a:rPr>
              <a:t>https://trello.com/b/wGaVwsPc/4-investigaci%C3%B3n</a:t>
            </a:r>
            <a:br>
              <a:rPr lang="es-ES" sz="3300" spc="-150" dirty="0">
                <a:solidFill>
                  <a:schemeClr val="bg1"/>
                </a:solidFill>
                <a:latin typeface="Arial"/>
                <a:cs typeface="Arial"/>
              </a:rPr>
            </a:br>
            <a:endParaRPr lang="es-ES" sz="3300" spc="-150" dirty="0">
              <a:solidFill>
                <a:schemeClr val="bg1"/>
              </a:solidFill>
              <a:latin typeface="Arial"/>
              <a:cs typeface="Arial"/>
            </a:endParaRPr>
          </a:p>
          <a:p>
            <a:pPr marL="12700" marR="5080">
              <a:lnSpc>
                <a:spcPts val="3350"/>
              </a:lnSpc>
              <a:spcBef>
                <a:spcPts val="780"/>
              </a:spcBef>
            </a:pPr>
            <a:r>
              <a:rPr lang="es-ES" sz="3300" spc="-150" dirty="0">
                <a:solidFill>
                  <a:schemeClr val="bg1"/>
                </a:solidFill>
                <a:latin typeface="Arial"/>
                <a:cs typeface="Arial"/>
              </a:rPr>
              <a:t>Enlace de Proyecto – Trello: </a:t>
            </a:r>
            <a:r>
              <a:rPr lang="es-ES" sz="3300" spc="-150" dirty="0">
                <a:solidFill>
                  <a:schemeClr val="bg1"/>
                </a:solidFill>
                <a:latin typeface="Arial"/>
                <a:cs typeface="Arial"/>
                <a:hlinkClick r:id="rId6"/>
              </a:rPr>
              <a:t>https://trello.com/b/VI9JHtzh/5-proyecto-poo</a:t>
            </a:r>
            <a:endParaRPr lang="es-ES" sz="3300" spc="-150" dirty="0">
              <a:solidFill>
                <a:schemeClr val="bg1"/>
              </a:solidFill>
              <a:latin typeface="Arial"/>
              <a:cs typeface="Arial"/>
            </a:endParaRPr>
          </a:p>
          <a:p>
            <a:pPr marL="12700" marR="5080">
              <a:lnSpc>
                <a:spcPts val="3350"/>
              </a:lnSpc>
              <a:spcBef>
                <a:spcPts val="780"/>
              </a:spcBef>
            </a:pPr>
            <a:endParaRPr lang="es-ES" sz="3300" spc="-150" dirty="0">
              <a:solidFill>
                <a:schemeClr val="bg1"/>
              </a:solidFill>
              <a:latin typeface="Arial"/>
              <a:cs typeface="Arial"/>
            </a:endParaRPr>
          </a:p>
        </p:txBody>
      </p:sp>
      <p:sp>
        <p:nvSpPr>
          <p:cNvPr id="7" name="Rectángulo 6">
            <a:extLst>
              <a:ext uri="{FF2B5EF4-FFF2-40B4-BE49-F238E27FC236}">
                <a16:creationId xmlns:a16="http://schemas.microsoft.com/office/drawing/2014/main" id="{8F692128-BF9E-44C3-9A77-5A3766D7378F}"/>
              </a:ext>
            </a:extLst>
          </p:cNvPr>
          <p:cNvSpPr/>
          <p:nvPr/>
        </p:nvSpPr>
        <p:spPr>
          <a:xfrm>
            <a:off x="0" y="0"/>
            <a:ext cx="10446354" cy="10286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Imagen 11" descr="Interfaz de usuario gráfica, Aplicación, Sitio web&#10;&#10;Descripción generada automáticamente">
            <a:extLst>
              <a:ext uri="{FF2B5EF4-FFF2-40B4-BE49-F238E27FC236}">
                <a16:creationId xmlns:a16="http://schemas.microsoft.com/office/drawing/2014/main" id="{746E34BE-EBD3-4EF5-8B13-4D8D060AEA9F}"/>
              </a:ext>
            </a:extLst>
          </p:cNvPr>
          <p:cNvPicPr>
            <a:picLocks noChangeAspect="1"/>
          </p:cNvPicPr>
          <p:nvPr/>
        </p:nvPicPr>
        <p:blipFill>
          <a:blip r:embed="rId7"/>
          <a:stretch>
            <a:fillRect/>
          </a:stretch>
        </p:blipFill>
        <p:spPr>
          <a:xfrm>
            <a:off x="0" y="2126356"/>
            <a:ext cx="10446354" cy="7564531"/>
          </a:xfrm>
          <a:prstGeom prst="rect">
            <a:avLst/>
          </a:prstGeom>
        </p:spPr>
      </p:pic>
      <p:sp>
        <p:nvSpPr>
          <p:cNvPr id="10" name="object 2">
            <a:extLst>
              <a:ext uri="{FF2B5EF4-FFF2-40B4-BE49-F238E27FC236}">
                <a16:creationId xmlns:a16="http://schemas.microsoft.com/office/drawing/2014/main" id="{A487BCB4-F972-8A45-B47C-AF1BB144317D}"/>
              </a:ext>
            </a:extLst>
          </p:cNvPr>
          <p:cNvSpPr txBox="1"/>
          <p:nvPr/>
        </p:nvSpPr>
        <p:spPr>
          <a:xfrm>
            <a:off x="3657600" y="299138"/>
            <a:ext cx="2971800" cy="1231106"/>
          </a:xfrm>
          <a:prstGeom prst="rect">
            <a:avLst/>
          </a:prstGeom>
        </p:spPr>
        <p:txBody>
          <a:bodyPr vert="horz" wrap="square" lIns="0" tIns="215900" rIns="0" bIns="0" rtlCol="0">
            <a:spAutoFit/>
          </a:bodyPr>
          <a:lstStyle/>
          <a:p>
            <a:pPr marL="12700" marR="5080">
              <a:lnSpc>
                <a:spcPts val="7859"/>
              </a:lnSpc>
              <a:spcBef>
                <a:spcPts val="1700"/>
              </a:spcBef>
            </a:pPr>
            <a:r>
              <a:rPr lang="es-ES" sz="8000" spc="-300" dirty="0">
                <a:solidFill>
                  <a:srgbClr val="FFFFFF"/>
                </a:solidFill>
                <a:latin typeface="Arial"/>
                <a:cs typeface="Arial"/>
              </a:rPr>
              <a:t>Trello</a:t>
            </a:r>
            <a:endParaRPr sz="8000" spc="-300" dirty="0">
              <a:latin typeface="Arial"/>
              <a:cs typeface="Arial"/>
            </a:endParaRPr>
          </a:p>
        </p:txBody>
      </p:sp>
    </p:spTree>
    <p:extLst>
      <p:ext uri="{BB962C8B-B14F-4D97-AF65-F5344CB8AC3E}">
        <p14:creationId xmlns:p14="http://schemas.microsoft.com/office/powerpoint/2010/main" val="2809272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1" name="object 11"/>
          <p:cNvSpPr/>
          <p:nvPr/>
        </p:nvSpPr>
        <p:spPr>
          <a:xfrm>
            <a:off x="1028700" y="1028715"/>
            <a:ext cx="1857374" cy="2028809"/>
          </a:xfrm>
          <a:prstGeom prst="rect">
            <a:avLst/>
          </a:prstGeom>
          <a:blipFill>
            <a:blip r:embed="rId4" cstate="print"/>
            <a:stretch>
              <a:fillRect/>
            </a:stretch>
          </a:blipFill>
        </p:spPr>
        <p:txBody>
          <a:bodyPr wrap="square" lIns="0" tIns="0" rIns="0" bIns="0" rtlCol="0"/>
          <a:lstStyle/>
          <a:p>
            <a:endParaRPr/>
          </a:p>
        </p:txBody>
      </p:sp>
      <p:sp>
        <p:nvSpPr>
          <p:cNvPr id="13" name="Marcador de texto 12">
            <a:extLst>
              <a:ext uri="{FF2B5EF4-FFF2-40B4-BE49-F238E27FC236}">
                <a16:creationId xmlns:a16="http://schemas.microsoft.com/office/drawing/2014/main" id="{AFDEA101-B4C4-C048-9CCC-3F98D773F925}"/>
              </a:ext>
            </a:extLst>
          </p:cNvPr>
          <p:cNvSpPr>
            <a:spLocks noGrp="1"/>
          </p:cNvSpPr>
          <p:nvPr>
            <p:ph type="body" idx="1"/>
          </p:nvPr>
        </p:nvSpPr>
        <p:spPr>
          <a:xfrm>
            <a:off x="1752600" y="3937157"/>
            <a:ext cx="8029575" cy="3539430"/>
          </a:xfrm>
        </p:spPr>
        <p:txBody>
          <a:bodyPr/>
          <a:lstStyle/>
          <a:p>
            <a:r>
              <a:rPr lang="es-ES" sz="11500" dirty="0">
                <a:solidFill>
                  <a:schemeClr val="bg1"/>
                </a:solidFill>
              </a:rPr>
              <a:t>LOGROS OUTCOME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dirty="0"/>
            </a:p>
          </p:txBody>
        </p:sp>
        <p:sp>
          <p:nvSpPr>
            <p:cNvPr id="5" name="object 5"/>
            <p:cNvSpPr/>
            <p:nvPr/>
          </p:nvSpPr>
          <p:spPr>
            <a:xfrm>
              <a:off x="15908791" y="9129278"/>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9" name="object 3">
            <a:extLst>
              <a:ext uri="{FF2B5EF4-FFF2-40B4-BE49-F238E27FC236}">
                <a16:creationId xmlns:a16="http://schemas.microsoft.com/office/drawing/2014/main" id="{51EFDDF5-9943-46CC-99F0-5015B972B137}"/>
              </a:ext>
            </a:extLst>
          </p:cNvPr>
          <p:cNvSpPr txBox="1"/>
          <p:nvPr/>
        </p:nvSpPr>
        <p:spPr>
          <a:xfrm>
            <a:off x="11357579" y="1527782"/>
            <a:ext cx="6019800" cy="6255559"/>
          </a:xfrm>
          <a:prstGeom prst="rect">
            <a:avLst/>
          </a:prstGeom>
        </p:spPr>
        <p:txBody>
          <a:bodyPr vert="horz" wrap="square" lIns="0" tIns="99060" rIns="0" bIns="0" rtlCol="0">
            <a:spAutoFit/>
          </a:bodyPr>
          <a:lstStyle/>
          <a:p>
            <a:r>
              <a:rPr lang="es-ES" sz="4000" dirty="0">
                <a:solidFill>
                  <a:schemeClr val="bg1"/>
                </a:solidFill>
              </a:rPr>
              <a:t>ABET – EAC - </a:t>
            </a:r>
            <a:r>
              <a:rPr lang="es-ES" sz="4000" dirty="0" err="1">
                <a:solidFill>
                  <a:schemeClr val="bg1"/>
                </a:solidFill>
              </a:rPr>
              <a:t>Student</a:t>
            </a:r>
            <a:r>
              <a:rPr lang="es-ES" sz="4000" dirty="0">
                <a:solidFill>
                  <a:schemeClr val="bg1"/>
                </a:solidFill>
              </a:rPr>
              <a:t> </a:t>
            </a:r>
            <a:r>
              <a:rPr lang="es-ES" sz="4000" dirty="0" err="1">
                <a:solidFill>
                  <a:schemeClr val="bg1"/>
                </a:solidFill>
              </a:rPr>
              <a:t>Outcome</a:t>
            </a:r>
            <a:r>
              <a:rPr lang="es-ES" sz="4000" dirty="0">
                <a:solidFill>
                  <a:schemeClr val="bg1"/>
                </a:solidFill>
              </a:rPr>
              <a:t> 5: La capacidad de funcionar efectivamente en un equipo cuyos miembros juntos proporcionan liderazgo, crean un entorno de colaboración e inclusivo, establecen objetivos, planifican tareas y cumplen objetivos. </a:t>
            </a:r>
          </a:p>
        </p:txBody>
      </p:sp>
      <p:pic>
        <p:nvPicPr>
          <p:cNvPr id="9218" name="Picture 2" descr="Resultados Logros Conclusión Resultado Concepto Objetivo Fotos, Retratos,  Imágenes Y Fotografía De Archivo Libres De Derecho. Image 42748479.">
            <a:extLst>
              <a:ext uri="{FF2B5EF4-FFF2-40B4-BE49-F238E27FC236}">
                <a16:creationId xmlns:a16="http://schemas.microsoft.com/office/drawing/2014/main" id="{036FDE71-D95A-4604-9583-95CB452C1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4635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8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6" name="object 3">
            <a:extLst>
              <a:ext uri="{FF2B5EF4-FFF2-40B4-BE49-F238E27FC236}">
                <a16:creationId xmlns:a16="http://schemas.microsoft.com/office/drawing/2014/main" id="{D2DE48E6-EF9E-4F6F-BD36-47894461BA07}"/>
              </a:ext>
            </a:extLst>
          </p:cNvPr>
          <p:cNvSpPr txBox="1"/>
          <p:nvPr/>
        </p:nvSpPr>
        <p:spPr>
          <a:xfrm>
            <a:off x="1295400" y="456131"/>
            <a:ext cx="8229599" cy="8225329"/>
          </a:xfrm>
          <a:prstGeom prst="rect">
            <a:avLst/>
          </a:prstGeom>
        </p:spPr>
        <p:txBody>
          <a:bodyPr vert="horz" wrap="square" lIns="0" tIns="99060" rIns="0" bIns="0" rtlCol="0">
            <a:spAutoFit/>
          </a:bodyPr>
          <a:lstStyle/>
          <a:p>
            <a:r>
              <a:rPr lang="es-ES" sz="6000" b="1" dirty="0" err="1">
                <a:solidFill>
                  <a:schemeClr val="bg1"/>
                </a:solidFill>
              </a:rPr>
              <a:t>Student</a:t>
            </a:r>
            <a:r>
              <a:rPr lang="es-ES" sz="6000" b="1" dirty="0">
                <a:solidFill>
                  <a:schemeClr val="bg1"/>
                </a:solidFill>
              </a:rPr>
              <a:t> </a:t>
            </a:r>
            <a:r>
              <a:rPr lang="es-ES" sz="6000" b="1" dirty="0" err="1">
                <a:solidFill>
                  <a:schemeClr val="bg1"/>
                </a:solidFill>
              </a:rPr>
              <a:t>Outcome</a:t>
            </a:r>
            <a:endParaRPr lang="es-ES" sz="6000" b="1" dirty="0">
              <a:solidFill>
                <a:schemeClr val="bg1"/>
              </a:solidFill>
            </a:endParaRP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(A):</a:t>
            </a:r>
          </a:p>
          <a:p>
            <a:r>
              <a:rPr lang="es-ES" sz="3600" b="1" dirty="0">
                <a:solidFill>
                  <a:schemeClr val="bg1"/>
                </a:solidFill>
              </a:rPr>
              <a:t>Analiza las necesidades y oportunidades el negocio que pueden recibir cobertura con el apoyo de la tecnología de información.</a:t>
            </a: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(B):</a:t>
            </a:r>
          </a:p>
          <a:p>
            <a:r>
              <a:rPr lang="es-ES" sz="3600" b="1" dirty="0">
                <a:solidFill>
                  <a:schemeClr val="bg1"/>
                </a:solidFill>
              </a:rPr>
              <a:t>Diseña soluciones tecnológicas e innovadoras que genera la optimización de la gestión empresarial.</a:t>
            </a:r>
          </a:p>
          <a:p>
            <a:r>
              <a:rPr lang="es-ES" sz="3600" b="1" dirty="0">
                <a:solidFill>
                  <a:schemeClr val="bg1"/>
                </a:solidFill>
              </a:rPr>
              <a:t>	</a:t>
            </a:r>
            <a:r>
              <a:rPr lang="es-ES" sz="3600" b="1" dirty="0" err="1">
                <a:solidFill>
                  <a:schemeClr val="bg1"/>
                </a:solidFill>
              </a:rPr>
              <a:t>Student</a:t>
            </a:r>
            <a:r>
              <a:rPr lang="es-ES" sz="3600" b="1" dirty="0">
                <a:solidFill>
                  <a:schemeClr val="bg1"/>
                </a:solidFill>
              </a:rPr>
              <a:t> </a:t>
            </a:r>
            <a:r>
              <a:rPr lang="es-ES" sz="3600" b="1" dirty="0" err="1">
                <a:solidFill>
                  <a:schemeClr val="bg1"/>
                </a:solidFill>
              </a:rPr>
              <a:t>Outcome</a:t>
            </a:r>
            <a:r>
              <a:rPr lang="es-ES" sz="3600" b="1" dirty="0">
                <a:solidFill>
                  <a:schemeClr val="bg1"/>
                </a:solidFill>
              </a:rPr>
              <a:t> (C y D):</a:t>
            </a:r>
          </a:p>
          <a:p>
            <a:r>
              <a:rPr lang="es-ES" sz="3600" b="1" dirty="0">
                <a:solidFill>
                  <a:schemeClr val="bg1"/>
                </a:solidFill>
              </a:rPr>
              <a:t>Integra soluciones con el uso de diversas plataformas y tecnologías de la información de acuerdo con el perfil del negocio.</a:t>
            </a:r>
          </a:p>
        </p:txBody>
      </p:sp>
      <p:pic>
        <p:nvPicPr>
          <p:cNvPr id="10244" name="Picture 4" descr="Conoce la programación orientada a objetos (1ra parte)">
            <a:extLst>
              <a:ext uri="{FF2B5EF4-FFF2-40B4-BE49-F238E27FC236}">
                <a16:creationId xmlns:a16="http://schemas.microsoft.com/office/drawing/2014/main" id="{CD273D16-1CED-4695-84CD-3D1D16CAE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3263" y="2612357"/>
            <a:ext cx="6129337" cy="506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33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11" name="object 11"/>
          <p:cNvSpPr/>
          <p:nvPr/>
        </p:nvSpPr>
        <p:spPr>
          <a:xfrm>
            <a:off x="1028700" y="2908339"/>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1D1D1D"/>
          </a:solidFill>
        </p:spPr>
        <p:txBody>
          <a:bodyPr wrap="square" lIns="0" tIns="0" rIns="0" bIns="0" rtlCol="0"/>
          <a:lstStyle/>
          <a:p>
            <a:endParaRPr/>
          </a:p>
        </p:txBody>
      </p:sp>
      <p:sp>
        <p:nvSpPr>
          <p:cNvPr id="10" name="object 2">
            <a:extLst>
              <a:ext uri="{FF2B5EF4-FFF2-40B4-BE49-F238E27FC236}">
                <a16:creationId xmlns:a16="http://schemas.microsoft.com/office/drawing/2014/main" id="{4360CAF1-BD52-4A10-B970-A77565DFB731}"/>
              </a:ext>
            </a:extLst>
          </p:cNvPr>
          <p:cNvSpPr txBox="1"/>
          <p:nvPr/>
        </p:nvSpPr>
        <p:spPr>
          <a:xfrm>
            <a:off x="838200" y="814372"/>
            <a:ext cx="16002000" cy="1231106"/>
          </a:xfrm>
          <a:prstGeom prst="rect">
            <a:avLst/>
          </a:prstGeom>
        </p:spPr>
        <p:txBody>
          <a:bodyPr vert="horz" wrap="square" lIns="0" tIns="215900" rIns="0" bIns="0" rtlCol="0">
            <a:spAutoFit/>
          </a:bodyPr>
          <a:lstStyle/>
          <a:p>
            <a:pPr marL="12700" marR="5080">
              <a:lnSpc>
                <a:spcPts val="7859"/>
              </a:lnSpc>
              <a:spcBef>
                <a:spcPts val="1700"/>
              </a:spcBef>
            </a:pPr>
            <a:r>
              <a:rPr lang="es-ES" sz="7900" spc="-300" dirty="0">
                <a:solidFill>
                  <a:srgbClr val="FFFFFF"/>
                </a:solidFill>
                <a:latin typeface="Arial"/>
                <a:cs typeface="Arial"/>
              </a:rPr>
              <a:t>REFERENCIAS BIBLIOGRÁFICAS</a:t>
            </a:r>
            <a:endParaRPr lang="es-ES" sz="7900" spc="-3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065" y="-38100"/>
            <a:ext cx="17259904" cy="10287000"/>
            <a:chOff x="1028700" y="1"/>
            <a:chExt cx="17259904" cy="10287000"/>
          </a:xfrm>
        </p:grpSpPr>
        <p:sp>
          <p:nvSpPr>
            <p:cNvPr id="4" name="object 4"/>
            <p:cNvSpPr/>
            <p:nvPr/>
          </p:nvSpPr>
          <p:spPr>
            <a:xfrm>
              <a:off x="10446354" y="1"/>
              <a:ext cx="7842250" cy="10287000"/>
            </a:xfrm>
            <a:custGeom>
              <a:avLst/>
              <a:gdLst/>
              <a:ahLst/>
              <a:cxnLst/>
              <a:rect l="l" t="t" r="r" b="b"/>
              <a:pathLst>
                <a:path w="7842250" h="10287000">
                  <a:moveTo>
                    <a:pt x="7841645" y="10286997"/>
                  </a:moveTo>
                  <a:lnTo>
                    <a:pt x="0" y="10286997"/>
                  </a:lnTo>
                  <a:lnTo>
                    <a:pt x="0" y="0"/>
                  </a:lnTo>
                  <a:lnTo>
                    <a:pt x="7841645" y="0"/>
                  </a:lnTo>
                  <a:lnTo>
                    <a:pt x="7841645" y="10286997"/>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028700" y="9248776"/>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0" name="Cuadro de texto 9"/>
          <p:cNvSpPr txBox="1"/>
          <p:nvPr/>
        </p:nvSpPr>
        <p:spPr>
          <a:xfrm>
            <a:off x="804545" y="2283331"/>
            <a:ext cx="8339455" cy="6740307"/>
          </a:xfrm>
          <a:prstGeom prst="rect">
            <a:avLst/>
          </a:prstGeom>
          <a:noFill/>
        </p:spPr>
        <p:txBody>
          <a:bodyPr wrap="square" rtlCol="0" anchor="t">
            <a:spAutoFit/>
          </a:bodyPr>
          <a:lstStyle/>
          <a:p>
            <a:r>
              <a:rPr lang="es-ES" altLang="es-ES" sz="2400" dirty="0">
                <a:latin typeface="Arial" panose="020B0604020202020204" pitchFamily="34" charset="0"/>
                <a:cs typeface="Arial" panose="020B0604020202020204" pitchFamily="34" charset="0"/>
                <a:sym typeface="+mn-ea"/>
              </a:rPr>
              <a:t>El servicio que brinda la cochera “Seguros”, es dedicado a generar un lugar seguro a sus clientes brindándoles un lugar para el guardado de carros en los horarios diurnos y nocturnos.</a:t>
            </a:r>
          </a:p>
          <a:p>
            <a:endParaRPr lang="es-ES" altLang="es-ES" sz="2400" dirty="0">
              <a:latin typeface="Arial" panose="020B0604020202020204" pitchFamily="34" charset="0"/>
              <a:cs typeface="Arial" panose="020B0604020202020204" pitchFamily="34" charset="0"/>
              <a:sym typeface="+mn-ea"/>
            </a:endParaRPr>
          </a:p>
          <a:p>
            <a:r>
              <a:rPr lang="es-ES" altLang="es-ES" sz="2400" dirty="0">
                <a:latin typeface="Arial" panose="020B0604020202020204" pitchFamily="34" charset="0"/>
                <a:cs typeface="Arial" panose="020B0604020202020204" pitchFamily="34" charset="0"/>
                <a:sym typeface="+mn-ea"/>
              </a:rPr>
              <a:t>La alta demanda de la cochera que se está presentando, después del cese por la pandemia, ocasiona que los dueños hayan decidido dar un paso hacia la digitalización, tomando en cuenta el tiempo mal distribuido e información que puede ser olvidada al ingresarlo de manera manual, con la digitalización pueden generar mayores ingresos y también tener indicadores para poder abrir una nueva sede según los resultados del sistema.</a:t>
            </a:r>
          </a:p>
          <a:p>
            <a:endParaRPr lang="es-ES" altLang="es-ES" sz="2400" dirty="0">
              <a:latin typeface="Arial" panose="020B0604020202020204" pitchFamily="34" charset="0"/>
              <a:cs typeface="Arial" panose="020B0604020202020204" pitchFamily="34" charset="0"/>
              <a:sym typeface="+mn-ea"/>
            </a:endParaRPr>
          </a:p>
          <a:p>
            <a:r>
              <a:rPr lang="es-ES" altLang="es-ES" sz="2400" dirty="0">
                <a:latin typeface="Arial" panose="020B0604020202020204" pitchFamily="34" charset="0"/>
                <a:cs typeface="Arial" panose="020B0604020202020204" pitchFamily="34" charset="0"/>
                <a:sym typeface="+mn-ea"/>
              </a:rPr>
              <a:t>Cochera Seguros por tema de pandemia, momentáneamente realizará los ingresos de los datos que pida el sistema hasta que la pandemia sea controlada para que el cliente pueda ingresar los datos por su cuenta. </a:t>
            </a:r>
          </a:p>
        </p:txBody>
      </p:sp>
      <p:sp>
        <p:nvSpPr>
          <p:cNvPr id="8" name="CuadroTexto 7">
            <a:extLst>
              <a:ext uri="{FF2B5EF4-FFF2-40B4-BE49-F238E27FC236}">
                <a16:creationId xmlns:a16="http://schemas.microsoft.com/office/drawing/2014/main" id="{D543508F-F7FE-4466-BBA1-5A5C3F0E7673}"/>
              </a:ext>
            </a:extLst>
          </p:cNvPr>
          <p:cNvSpPr txBox="1"/>
          <p:nvPr/>
        </p:nvSpPr>
        <p:spPr>
          <a:xfrm>
            <a:off x="804545" y="996661"/>
            <a:ext cx="4383867" cy="905056"/>
          </a:xfrm>
          <a:prstGeom prst="rect">
            <a:avLst/>
          </a:prstGeom>
          <a:noFill/>
        </p:spPr>
        <p:txBody>
          <a:bodyPr wrap="square">
            <a:spAutoFit/>
          </a:bodyPr>
          <a:lstStyle/>
          <a:p>
            <a:pPr lvl="0" algn="just">
              <a:lnSpc>
                <a:spcPct val="150000"/>
              </a:lnSpc>
              <a:spcBef>
                <a:spcPts val="500"/>
              </a:spcBef>
            </a:pPr>
            <a:r>
              <a:rPr lang="es-PE" sz="4000" b="1" dirty="0">
                <a:solidFill>
                  <a:srgbClr val="000000"/>
                </a:solidFill>
                <a:effectLst/>
                <a:latin typeface="Times New Roman" panose="02020603050405020304" pitchFamily="18" charset="0"/>
                <a:ea typeface="Times New Roman" panose="02020603050405020304" pitchFamily="18" charset="0"/>
              </a:rPr>
              <a:t>INTRODUCCIÓN</a:t>
            </a:r>
            <a:endParaRPr lang="es-PE" sz="4000" dirty="0">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F9F9C3AD-4CAC-4F42-BF4A-E0E7E13E4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297" y="2926880"/>
            <a:ext cx="6646536" cy="44332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ítulo 15"/>
          <p:cNvSpPr>
            <a:spLocks noGrp="1"/>
          </p:cNvSpPr>
          <p:nvPr>
            <p:ph type="title"/>
          </p:nvPr>
        </p:nvSpPr>
        <p:spPr/>
        <p:txBody>
          <a:bodyPr/>
          <a:lstStyle/>
          <a:p>
            <a:endParaRPr lang="es-ES" altLang="en-US"/>
          </a:p>
        </p:txBody>
      </p:sp>
      <p:sp>
        <p:nvSpPr>
          <p:cNvPr id="2" name="object 2"/>
          <p:cNvSpPr/>
          <p:nvPr/>
        </p:nvSpPr>
        <p:spPr>
          <a:xfrm>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lang="es-PE" altLang="es-ES" dirty="0">
              <a:sym typeface="+mn-ea"/>
            </a:endParaRPr>
          </a:p>
        </p:txBody>
      </p:sp>
      <p:sp>
        <p:nvSpPr>
          <p:cNvPr id="4" name="object 4"/>
          <p:cNvSpPr txBox="1"/>
          <p:nvPr/>
        </p:nvSpPr>
        <p:spPr>
          <a:xfrm>
            <a:off x="356612" y="1839721"/>
            <a:ext cx="5763775" cy="7662995"/>
          </a:xfrm>
          <a:prstGeom prst="rect">
            <a:avLst/>
          </a:prstGeom>
        </p:spPr>
        <p:txBody>
          <a:bodyPr vert="horz" wrap="square" lIns="0" tIns="121285" rIns="0" bIns="0" rtlCol="0">
            <a:spAutoFit/>
          </a:bodyPr>
          <a:lstStyle/>
          <a:p>
            <a:pPr marL="12700" marR="5080">
              <a:lnSpc>
                <a:spcPts val="4180"/>
              </a:lnSpc>
              <a:spcBef>
                <a:spcPts val="955"/>
              </a:spcBef>
            </a:pPr>
            <a:r>
              <a:rPr lang="es-ES" altLang="es-ES" sz="4000" dirty="0">
                <a:solidFill>
                  <a:schemeClr val="bg1"/>
                </a:solidFill>
                <a:latin typeface="Arial" panose="020B0604020202020204" pitchFamily="34" charset="0"/>
                <a:cs typeface="Arial" panose="020B0604020202020204" pitchFamily="34" charset="0"/>
                <a:sym typeface="+mn-ea"/>
              </a:rPr>
              <a:t>La empresa Cochera Seguros necesita un programa para poder gestionar por día el registro de clientes, placa del auto, modelo del auto, horario solicitado, zonas disponibles y costo a través de una computadora instalada en el establecimiento de la cochera monitoreado por un administrador.</a:t>
            </a:r>
            <a:endParaRPr lang="es-PE" altLang="es-ES" sz="4000" dirty="0">
              <a:solidFill>
                <a:schemeClr val="bg1"/>
              </a:solidFill>
              <a:latin typeface="Arial" panose="020B0604020202020204"/>
              <a:cs typeface="Arial" panose="020B0604020202020204"/>
            </a:endParaRPr>
          </a:p>
        </p:txBody>
      </p:sp>
      <p:sp>
        <p:nvSpPr>
          <p:cNvPr id="6" name="object 6"/>
          <p:cNvSpPr/>
          <p:nvPr/>
        </p:nvSpPr>
        <p:spPr>
          <a:xfrm>
            <a:off x="6197827" y="0"/>
            <a:ext cx="38100" cy="10287000"/>
          </a:xfrm>
          <a:custGeom>
            <a:avLst/>
            <a:gdLst/>
            <a:ahLst/>
            <a:cxnLst/>
            <a:rect l="l" t="t" r="r" b="b"/>
            <a:pathLst>
              <a:path w="38100" h="10287000">
                <a:moveTo>
                  <a:pt x="38099" y="0"/>
                </a:moveTo>
                <a:lnTo>
                  <a:pt x="38099" y="10286999"/>
                </a:lnTo>
                <a:lnTo>
                  <a:pt x="0" y="10286999"/>
                </a:lnTo>
                <a:lnTo>
                  <a:pt x="0" y="0"/>
                </a:lnTo>
                <a:lnTo>
                  <a:pt x="38099" y="0"/>
                </a:lnTo>
                <a:close/>
              </a:path>
            </a:pathLst>
          </a:custGeom>
          <a:solidFill>
            <a:srgbClr val="FFFFFF">
              <a:alpha val="29798"/>
            </a:srgbClr>
          </a:solidFill>
        </p:spPr>
        <p:txBody>
          <a:bodyPr wrap="square" lIns="0" tIns="0" rIns="0" bIns="0" rtlCol="0"/>
          <a:lstStyle/>
          <a:p>
            <a:endParaRPr/>
          </a:p>
        </p:txBody>
      </p:sp>
      <p:sp>
        <p:nvSpPr>
          <p:cNvPr id="7" name="object 7"/>
          <p:cNvSpPr/>
          <p:nvPr/>
        </p:nvSpPr>
        <p:spPr>
          <a:xfrm>
            <a:off x="10204735" y="0"/>
            <a:ext cx="38100" cy="10287000"/>
          </a:xfrm>
          <a:custGeom>
            <a:avLst/>
            <a:gdLst/>
            <a:ahLst/>
            <a:cxnLst/>
            <a:rect l="l" t="t" r="r" b="b"/>
            <a:pathLst>
              <a:path w="38100" h="10287000">
                <a:moveTo>
                  <a:pt x="0" y="0"/>
                </a:moveTo>
                <a:lnTo>
                  <a:pt x="38099" y="0"/>
                </a:lnTo>
                <a:lnTo>
                  <a:pt x="38099" y="10287000"/>
                </a:lnTo>
                <a:lnTo>
                  <a:pt x="0" y="10287000"/>
                </a:lnTo>
                <a:lnTo>
                  <a:pt x="0" y="0"/>
                </a:lnTo>
                <a:close/>
              </a:path>
            </a:pathLst>
          </a:custGeom>
          <a:solidFill>
            <a:srgbClr val="FFFFFF">
              <a:alpha val="29798"/>
            </a:srgbClr>
          </a:solidFill>
        </p:spPr>
        <p:txBody>
          <a:bodyPr wrap="square" lIns="0" tIns="0" rIns="0" bIns="0" rtlCol="0"/>
          <a:lstStyle/>
          <a:p>
            <a:endParaRPr/>
          </a:p>
        </p:txBody>
      </p:sp>
      <p:sp>
        <p:nvSpPr>
          <p:cNvPr id="8" name="object 8"/>
          <p:cNvSpPr/>
          <p:nvPr/>
        </p:nvSpPr>
        <p:spPr>
          <a:xfrm>
            <a:off x="14211644" y="0"/>
            <a:ext cx="38100" cy="10287000"/>
          </a:xfrm>
          <a:custGeom>
            <a:avLst/>
            <a:gdLst/>
            <a:ahLst/>
            <a:cxnLst/>
            <a:rect l="l" t="t" r="r" b="b"/>
            <a:pathLst>
              <a:path w="38100" h="10287000">
                <a:moveTo>
                  <a:pt x="0" y="0"/>
                </a:moveTo>
                <a:lnTo>
                  <a:pt x="38099" y="0"/>
                </a:lnTo>
                <a:lnTo>
                  <a:pt x="38099" y="10287000"/>
                </a:lnTo>
                <a:lnTo>
                  <a:pt x="0" y="10287000"/>
                </a:lnTo>
                <a:lnTo>
                  <a:pt x="0" y="0"/>
                </a:lnTo>
                <a:close/>
              </a:path>
            </a:pathLst>
          </a:custGeom>
          <a:solidFill>
            <a:srgbClr val="FFFFFF">
              <a:alpha val="29798"/>
            </a:srgbClr>
          </a:solidFill>
        </p:spPr>
        <p:txBody>
          <a:bodyPr wrap="square" lIns="0" tIns="0" rIns="0" bIns="0" rtlCol="0"/>
          <a:lstStyle/>
          <a:p>
            <a:endParaRPr/>
          </a:p>
        </p:txBody>
      </p:sp>
      <p:sp>
        <p:nvSpPr>
          <p:cNvPr id="10" name="object 10"/>
          <p:cNvSpPr/>
          <p:nvPr/>
        </p:nvSpPr>
        <p:spPr>
          <a:xfrm>
            <a:off x="10625449" y="633081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12" name="object 12"/>
          <p:cNvSpPr/>
          <p:nvPr/>
        </p:nvSpPr>
        <p:spPr>
          <a:xfrm>
            <a:off x="14685385" y="6330817"/>
            <a:ext cx="1352550" cy="238125"/>
          </a:xfrm>
          <a:custGeom>
            <a:avLst/>
            <a:gdLst/>
            <a:ahLst/>
            <a:cxnLst/>
            <a:rect l="l" t="t" r="r" b="b"/>
            <a:pathLst>
              <a:path w="1352550" h="238125">
                <a:moveTo>
                  <a:pt x="1352550" y="238125"/>
                </a:moveTo>
                <a:lnTo>
                  <a:pt x="0" y="238125"/>
                </a:lnTo>
                <a:lnTo>
                  <a:pt x="0" y="0"/>
                </a:lnTo>
                <a:lnTo>
                  <a:pt x="1352550" y="0"/>
                </a:lnTo>
                <a:lnTo>
                  <a:pt x="1352550" y="238125"/>
                </a:lnTo>
                <a:close/>
              </a:path>
            </a:pathLst>
          </a:custGeom>
          <a:solidFill>
            <a:srgbClr val="014EEF"/>
          </a:solidFill>
        </p:spPr>
        <p:txBody>
          <a:bodyPr wrap="square" lIns="0" tIns="0" rIns="0" bIns="0" rtlCol="0"/>
          <a:lstStyle/>
          <a:p>
            <a:endParaRPr/>
          </a:p>
        </p:txBody>
      </p:sp>
      <p:sp>
        <p:nvSpPr>
          <p:cNvPr id="20" name="CuadroTexto 19">
            <a:extLst>
              <a:ext uri="{FF2B5EF4-FFF2-40B4-BE49-F238E27FC236}">
                <a16:creationId xmlns:a16="http://schemas.microsoft.com/office/drawing/2014/main" id="{C48F0880-4BBF-4CC2-939A-49720BB98CBE}"/>
              </a:ext>
            </a:extLst>
          </p:cNvPr>
          <p:cNvSpPr txBox="1"/>
          <p:nvPr/>
        </p:nvSpPr>
        <p:spPr>
          <a:xfrm>
            <a:off x="349685" y="648163"/>
            <a:ext cx="9237518" cy="707886"/>
          </a:xfrm>
          <a:prstGeom prst="rect">
            <a:avLst/>
          </a:prstGeom>
          <a:noFill/>
        </p:spPr>
        <p:txBody>
          <a:bodyPr wrap="square">
            <a:spAutoFit/>
          </a:bodyPr>
          <a:lstStyle/>
          <a:p>
            <a:r>
              <a:rPr lang="es-PE" sz="4000" b="1" dirty="0">
                <a:solidFill>
                  <a:schemeClr val="bg1"/>
                </a:solidFill>
              </a:rPr>
              <a:t>ANÁLISIS DEL PROBLEMA</a:t>
            </a:r>
          </a:p>
        </p:txBody>
      </p:sp>
      <p:sp>
        <p:nvSpPr>
          <p:cNvPr id="25" name="Rectángulo 24">
            <a:extLst>
              <a:ext uri="{FF2B5EF4-FFF2-40B4-BE49-F238E27FC236}">
                <a16:creationId xmlns:a16="http://schemas.microsoft.com/office/drawing/2014/main" id="{78C6A1E4-4DB5-4D9B-867B-E5B9FE589AB5}"/>
              </a:ext>
            </a:extLst>
          </p:cNvPr>
          <p:cNvSpPr/>
          <p:nvPr/>
        </p:nvSpPr>
        <p:spPr>
          <a:xfrm>
            <a:off x="6197827" y="38100"/>
            <a:ext cx="12090173" cy="1028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074" name="Picture 2" descr="Guía para elegir el mejor software para tu empresa">
            <a:extLst>
              <a:ext uri="{FF2B5EF4-FFF2-40B4-BE49-F238E27FC236}">
                <a16:creationId xmlns:a16="http://schemas.microsoft.com/office/drawing/2014/main" id="{04B66F78-07B9-47B3-BD07-EFEC13E53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154" y="2089083"/>
            <a:ext cx="10005200" cy="61850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lang="es-PE" dirty="0"/>
          </a:p>
        </p:txBody>
      </p:sp>
      <p:sp>
        <p:nvSpPr>
          <p:cNvPr id="5" name="CuadroTexto 4">
            <a:extLst>
              <a:ext uri="{FF2B5EF4-FFF2-40B4-BE49-F238E27FC236}">
                <a16:creationId xmlns:a16="http://schemas.microsoft.com/office/drawing/2014/main" id="{EEB67748-FD5C-4B01-AB45-48573E891181}"/>
              </a:ext>
            </a:extLst>
          </p:cNvPr>
          <p:cNvSpPr txBox="1"/>
          <p:nvPr/>
        </p:nvSpPr>
        <p:spPr>
          <a:xfrm>
            <a:off x="1066800" y="723900"/>
            <a:ext cx="3048000" cy="830997"/>
          </a:xfrm>
          <a:prstGeom prst="rect">
            <a:avLst/>
          </a:prstGeom>
          <a:noFill/>
        </p:spPr>
        <p:txBody>
          <a:bodyPr wrap="square" rtlCol="0">
            <a:spAutoFit/>
          </a:bodyPr>
          <a:lstStyle/>
          <a:p>
            <a:r>
              <a:rPr lang="es-PE" sz="4800" b="1" dirty="0">
                <a:solidFill>
                  <a:schemeClr val="bg1"/>
                </a:solidFill>
              </a:rPr>
              <a:t>OBJETIVOS</a:t>
            </a:r>
          </a:p>
        </p:txBody>
      </p:sp>
      <p:sp>
        <p:nvSpPr>
          <p:cNvPr id="32" name="CuadroTexto 31">
            <a:extLst>
              <a:ext uri="{FF2B5EF4-FFF2-40B4-BE49-F238E27FC236}">
                <a16:creationId xmlns:a16="http://schemas.microsoft.com/office/drawing/2014/main" id="{07584CF6-0B96-4FEA-9DB7-379B079AC9E6}"/>
              </a:ext>
            </a:extLst>
          </p:cNvPr>
          <p:cNvSpPr txBox="1"/>
          <p:nvPr/>
        </p:nvSpPr>
        <p:spPr>
          <a:xfrm>
            <a:off x="1676400" y="1554897"/>
            <a:ext cx="5382492" cy="830997"/>
          </a:xfrm>
          <a:prstGeom prst="rect">
            <a:avLst/>
          </a:prstGeom>
          <a:noFill/>
        </p:spPr>
        <p:txBody>
          <a:bodyPr wrap="square" rtlCol="0">
            <a:spAutoFit/>
          </a:bodyPr>
          <a:lstStyle/>
          <a:p>
            <a:r>
              <a:rPr lang="es-PE" sz="4800" b="1" dirty="0">
                <a:solidFill>
                  <a:schemeClr val="bg1"/>
                </a:solidFill>
              </a:rPr>
              <a:t>OBJETIVO GENERAL</a:t>
            </a:r>
          </a:p>
        </p:txBody>
      </p:sp>
      <p:sp>
        <p:nvSpPr>
          <p:cNvPr id="6" name="CuadroTexto 5">
            <a:extLst>
              <a:ext uri="{FF2B5EF4-FFF2-40B4-BE49-F238E27FC236}">
                <a16:creationId xmlns:a16="http://schemas.microsoft.com/office/drawing/2014/main" id="{928B2885-D02C-4330-90D5-6B311F2E69EE}"/>
              </a:ext>
            </a:extLst>
          </p:cNvPr>
          <p:cNvSpPr txBox="1"/>
          <p:nvPr/>
        </p:nvSpPr>
        <p:spPr>
          <a:xfrm>
            <a:off x="748146" y="2863573"/>
            <a:ext cx="15925800" cy="1077218"/>
          </a:xfrm>
          <a:prstGeom prst="rect">
            <a:avLst/>
          </a:prstGeom>
          <a:noFill/>
        </p:spPr>
        <p:txBody>
          <a:bodyPr wrap="square" rtlCol="0">
            <a:spAutoFit/>
          </a:bodyPr>
          <a:lstStyle/>
          <a:p>
            <a:r>
              <a:rPr lang="es-ES" sz="3200" dirty="0">
                <a:solidFill>
                  <a:schemeClr val="bg1"/>
                </a:solidFill>
              </a:rPr>
              <a:t>Desarrollar un programa para gestionar y registrar diariamente la información de los clientes, alquiler de cochera y los horarios solicitados por los clientes en la empresa Cochera Seguros.</a:t>
            </a:r>
          </a:p>
        </p:txBody>
      </p:sp>
      <p:sp>
        <p:nvSpPr>
          <p:cNvPr id="7" name="CuadroTexto 6">
            <a:extLst>
              <a:ext uri="{FF2B5EF4-FFF2-40B4-BE49-F238E27FC236}">
                <a16:creationId xmlns:a16="http://schemas.microsoft.com/office/drawing/2014/main" id="{FC21269E-79D7-42D8-8AAF-19D582E445BC}"/>
              </a:ext>
            </a:extLst>
          </p:cNvPr>
          <p:cNvSpPr txBox="1"/>
          <p:nvPr/>
        </p:nvSpPr>
        <p:spPr>
          <a:xfrm>
            <a:off x="748146" y="4208382"/>
            <a:ext cx="16722435" cy="5139869"/>
          </a:xfrm>
          <a:prstGeom prst="rect">
            <a:avLst/>
          </a:prstGeom>
          <a:noFill/>
        </p:spPr>
        <p:txBody>
          <a:bodyPr wrap="square" rtlCol="0">
            <a:spAutoFit/>
          </a:bodyPr>
          <a:lstStyle/>
          <a:p>
            <a:r>
              <a:rPr lang="es-ES" sz="3600" b="1" dirty="0">
                <a:solidFill>
                  <a:schemeClr val="bg1"/>
                </a:solidFill>
              </a:rPr>
              <a:t>	</a:t>
            </a:r>
            <a:r>
              <a:rPr lang="es-ES" sz="4000" b="1" dirty="0">
                <a:solidFill>
                  <a:schemeClr val="bg1"/>
                </a:solidFill>
              </a:rPr>
              <a:t>Objetivos Específicos</a:t>
            </a:r>
          </a:p>
          <a:p>
            <a:endParaRPr lang="es-ES" sz="3600" b="1" dirty="0">
              <a:solidFill>
                <a:schemeClr val="bg1"/>
              </a:solidFill>
            </a:endParaRPr>
          </a:p>
          <a:p>
            <a:r>
              <a:rPr lang="es-ES" sz="2800" dirty="0">
                <a:solidFill>
                  <a:schemeClr val="bg1"/>
                </a:solidFill>
              </a:rPr>
              <a:t>•	Disminuir el tiempo de contabilidad de pérdidas y ganancias a través de los registros de la empresa Cochera Seguros con el beneficio de la computadora instalada.</a:t>
            </a:r>
          </a:p>
          <a:p>
            <a:r>
              <a:rPr lang="es-ES" sz="2800" dirty="0">
                <a:solidFill>
                  <a:schemeClr val="bg1"/>
                </a:solidFill>
              </a:rPr>
              <a:t>•	Aumentar el nivel de confianza de los clientes a través de la implementación de un nuevo método de registro incentivando el cuidado de las personas en esta actual pandemia.</a:t>
            </a:r>
          </a:p>
          <a:p>
            <a:r>
              <a:rPr lang="es-ES" sz="2800" dirty="0">
                <a:solidFill>
                  <a:schemeClr val="bg1"/>
                </a:solidFill>
              </a:rPr>
              <a:t>•	Innovar la empresa Cochera Seguros con el nuevo método de registro digital.</a:t>
            </a:r>
          </a:p>
          <a:p>
            <a:r>
              <a:rPr lang="es-ES" sz="2800" dirty="0">
                <a:solidFill>
                  <a:schemeClr val="bg1"/>
                </a:solidFill>
              </a:rPr>
              <a:t>•	Minimizar los tiempos en los reportes diarios de ventas y registro de los clientes con ayuda del nuevo programa instalado y personal capacitado para su gestión.</a:t>
            </a:r>
          </a:p>
          <a:p>
            <a:r>
              <a:rPr lang="es-ES" sz="2800" dirty="0">
                <a:solidFill>
                  <a:schemeClr val="bg1"/>
                </a:solidFill>
              </a:rPr>
              <a:t>•	Analizar el comportamiento de los clientes (indicadores), como en que horarios son los más tomados para el alquiler de cochera; con el propósito de detectar nuevas oportunidades de negocio.</a:t>
            </a:r>
          </a:p>
        </p:txBody>
      </p:sp>
      <p:pic>
        <p:nvPicPr>
          <p:cNvPr id="4100" name="Picture 4" descr="GIF para presentaciones en powerpoint - 100 imágenes animadas">
            <a:extLst>
              <a:ext uri="{FF2B5EF4-FFF2-40B4-BE49-F238E27FC236}">
                <a16:creationId xmlns:a16="http://schemas.microsoft.com/office/drawing/2014/main" id="{C5449D89-402F-421B-A0D9-391A6D085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492" y="723900"/>
            <a:ext cx="1744001" cy="174400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1D1D"/>
          </a:solidFill>
        </p:spPr>
        <p:txBody>
          <a:bodyPr wrap="square" lIns="0" tIns="0" rIns="0" bIns="0" rtlCol="0"/>
          <a:lstStyle/>
          <a:p>
            <a:endParaRPr/>
          </a:p>
        </p:txBody>
      </p:sp>
      <p:grpSp>
        <p:nvGrpSpPr>
          <p:cNvPr id="3" name="object 3"/>
          <p:cNvGrpSpPr/>
          <p:nvPr/>
        </p:nvGrpSpPr>
        <p:grpSpPr>
          <a:xfrm>
            <a:off x="1028700" y="0"/>
            <a:ext cx="17259300" cy="10287000"/>
            <a:chOff x="1028700" y="0"/>
            <a:chExt cx="17259300" cy="10287000"/>
          </a:xfrm>
        </p:grpSpPr>
        <p:sp>
          <p:nvSpPr>
            <p:cNvPr id="4" name="object 4"/>
            <p:cNvSpPr/>
            <p:nvPr/>
          </p:nvSpPr>
          <p:spPr>
            <a:xfrm>
              <a:off x="3657600" y="0"/>
              <a:ext cx="14630399" cy="10286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57600" y="0"/>
              <a:ext cx="7439025" cy="10287000"/>
            </a:xfrm>
            <a:custGeom>
              <a:avLst/>
              <a:gdLst/>
              <a:ahLst/>
              <a:cxnLst/>
              <a:rect l="l" t="t" r="r" b="b"/>
              <a:pathLst>
                <a:path w="7439025" h="10287000">
                  <a:moveTo>
                    <a:pt x="7439009" y="10286999"/>
                  </a:moveTo>
                  <a:lnTo>
                    <a:pt x="0" y="10286999"/>
                  </a:lnTo>
                  <a:lnTo>
                    <a:pt x="0" y="0"/>
                  </a:lnTo>
                  <a:lnTo>
                    <a:pt x="7439009" y="0"/>
                  </a:lnTo>
                  <a:lnTo>
                    <a:pt x="7439009" y="10286999"/>
                  </a:lnTo>
                  <a:close/>
                </a:path>
              </a:pathLst>
            </a:custGeom>
            <a:solidFill>
              <a:srgbClr val="1D1D1D">
                <a:alpha val="89799"/>
              </a:srgbClr>
            </a:solidFill>
          </p:spPr>
          <p:txBody>
            <a:bodyPr wrap="square" lIns="0" tIns="0" rIns="0" bIns="0" rtlCol="0"/>
            <a:lstStyle/>
            <a:p>
              <a:endParaRPr/>
            </a:p>
          </p:txBody>
        </p:sp>
        <p:sp>
          <p:nvSpPr>
            <p:cNvPr id="6" name="object 6"/>
            <p:cNvSpPr/>
            <p:nvPr/>
          </p:nvSpPr>
          <p:spPr>
            <a:xfrm>
              <a:off x="17259300" y="789684"/>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28700" y="9248774"/>
              <a:ext cx="13525500" cy="38100"/>
            </a:xfrm>
            <a:custGeom>
              <a:avLst/>
              <a:gdLst/>
              <a:ahLst/>
              <a:cxnLst/>
              <a:rect l="l" t="t" r="r" b="b"/>
              <a:pathLst>
                <a:path w="13525500" h="38100">
                  <a:moveTo>
                    <a:pt x="13525500" y="38099"/>
                  </a:moveTo>
                  <a:lnTo>
                    <a:pt x="0" y="38099"/>
                  </a:lnTo>
                  <a:lnTo>
                    <a:pt x="0" y="0"/>
                  </a:lnTo>
                  <a:lnTo>
                    <a:pt x="13525500" y="0"/>
                  </a:lnTo>
                  <a:lnTo>
                    <a:pt x="13525500" y="38099"/>
                  </a:lnTo>
                  <a:close/>
                </a:path>
              </a:pathLst>
            </a:custGeom>
            <a:solidFill>
              <a:srgbClr val="FFFFFF">
                <a:alpha val="29798"/>
              </a:srgbClr>
            </a:solidFill>
          </p:spPr>
          <p:txBody>
            <a:bodyPr wrap="square" lIns="0" tIns="0" rIns="0" bIns="0" rtlCol="0"/>
            <a:lstStyle/>
            <a:p>
              <a:endParaRPr/>
            </a:p>
          </p:txBody>
        </p:sp>
      </p:grpSp>
      <p:sp>
        <p:nvSpPr>
          <p:cNvPr id="10" name="object 10"/>
          <p:cNvSpPr txBox="1">
            <a:spLocks noGrp="1"/>
          </p:cNvSpPr>
          <p:nvPr>
            <p:ph type="body" idx="1"/>
          </p:nvPr>
        </p:nvSpPr>
        <p:spPr>
          <a:xfrm>
            <a:off x="1028700" y="4010029"/>
            <a:ext cx="8877300" cy="3095078"/>
          </a:xfrm>
          <a:prstGeom prst="rect">
            <a:avLst/>
          </a:prstGeom>
        </p:spPr>
        <p:txBody>
          <a:bodyPr vert="horz" wrap="square" lIns="0" tIns="17145" rIns="0" bIns="0" rtlCol="0">
            <a:spAutoFit/>
          </a:bodyPr>
          <a:lstStyle/>
          <a:p>
            <a:pPr marL="12700">
              <a:lnSpc>
                <a:spcPct val="100000"/>
              </a:lnSpc>
              <a:spcBef>
                <a:spcPts val="135"/>
              </a:spcBef>
            </a:pPr>
            <a:r>
              <a:rPr lang="es-PE" sz="10000" spc="-300" dirty="0"/>
              <a:t>Listado De Funcionalidades</a:t>
            </a:r>
          </a:p>
        </p:txBody>
      </p:sp>
      <p:sp>
        <p:nvSpPr>
          <p:cNvPr id="11" name="object 11"/>
          <p:cNvSpPr/>
          <p:nvPr/>
        </p:nvSpPr>
        <p:spPr>
          <a:xfrm>
            <a:off x="1028700" y="1028715"/>
            <a:ext cx="1857374" cy="20288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8620125" cy="10287000"/>
          </a:xfrm>
          <a:custGeom>
            <a:avLst/>
            <a:gdLst/>
            <a:ahLst/>
            <a:cxnLst/>
            <a:rect l="l" t="t" r="r" b="b"/>
            <a:pathLst>
              <a:path w="8620125" h="10287000">
                <a:moveTo>
                  <a:pt x="0" y="0"/>
                </a:moveTo>
                <a:lnTo>
                  <a:pt x="8620110" y="0"/>
                </a:lnTo>
                <a:lnTo>
                  <a:pt x="8620110" y="10287000"/>
                </a:lnTo>
                <a:lnTo>
                  <a:pt x="0" y="10287000"/>
                </a:lnTo>
                <a:lnTo>
                  <a:pt x="0" y="0"/>
                </a:lnTo>
                <a:close/>
              </a:path>
            </a:pathLst>
          </a:custGeom>
          <a:solidFill>
            <a:srgbClr val="1D1D1D">
              <a:alpha val="89799"/>
            </a:srgbClr>
          </a:solidFill>
        </p:spPr>
        <p:txBody>
          <a:bodyPr wrap="square" lIns="0" tIns="0" rIns="0" bIns="0" rtlCol="0"/>
          <a:lstStyle/>
          <a:p>
            <a:endParaRPr/>
          </a:p>
        </p:txBody>
      </p:sp>
      <p:grpSp>
        <p:nvGrpSpPr>
          <p:cNvPr id="15" name="object 15"/>
          <p:cNvGrpSpPr/>
          <p:nvPr/>
        </p:nvGrpSpPr>
        <p:grpSpPr>
          <a:xfrm>
            <a:off x="1028700" y="1028699"/>
            <a:ext cx="17259300" cy="8296275"/>
            <a:chOff x="1028700" y="1028699"/>
            <a:chExt cx="17259300" cy="8296275"/>
          </a:xfrm>
        </p:grpSpPr>
        <p:sp>
          <p:nvSpPr>
            <p:cNvPr id="16" name="object 16"/>
            <p:cNvSpPr/>
            <p:nvPr/>
          </p:nvSpPr>
          <p:spPr>
            <a:xfrm>
              <a:off x="17259300" y="1028699"/>
              <a:ext cx="1028700" cy="238125"/>
            </a:xfrm>
            <a:custGeom>
              <a:avLst/>
              <a:gdLst/>
              <a:ahLst/>
              <a:cxnLst/>
              <a:rect l="l" t="t" r="r" b="b"/>
              <a:pathLst>
                <a:path w="1028700" h="238125">
                  <a:moveTo>
                    <a:pt x="0" y="0"/>
                  </a:moveTo>
                  <a:lnTo>
                    <a:pt x="1028700" y="0"/>
                  </a:lnTo>
                  <a:lnTo>
                    <a:pt x="1028700" y="238124"/>
                  </a:lnTo>
                  <a:lnTo>
                    <a:pt x="0" y="238124"/>
                  </a:lnTo>
                  <a:lnTo>
                    <a:pt x="0" y="0"/>
                  </a:lnTo>
                  <a:close/>
                </a:path>
              </a:pathLst>
            </a:custGeom>
            <a:solidFill>
              <a:srgbClr val="014EEF"/>
            </a:solidFill>
          </p:spPr>
          <p:txBody>
            <a:bodyPr wrap="square" lIns="0" tIns="0" rIns="0" bIns="0" rtlCol="0"/>
            <a:lstStyle/>
            <a:p>
              <a:endParaRPr/>
            </a:p>
          </p:txBody>
        </p:sp>
        <p:sp>
          <p:nvSpPr>
            <p:cNvPr id="17" name="object 17"/>
            <p:cNvSpPr/>
            <p:nvPr/>
          </p:nvSpPr>
          <p:spPr>
            <a:xfrm>
              <a:off x="1028700" y="9248774"/>
              <a:ext cx="16230600" cy="76200"/>
            </a:xfrm>
            <a:custGeom>
              <a:avLst/>
              <a:gdLst/>
              <a:ahLst/>
              <a:cxnLst/>
              <a:rect l="l" t="t" r="r" b="b"/>
              <a:pathLst>
                <a:path w="16230600" h="76200">
                  <a:moveTo>
                    <a:pt x="16230600" y="76199"/>
                  </a:moveTo>
                  <a:lnTo>
                    <a:pt x="0" y="76199"/>
                  </a:lnTo>
                  <a:lnTo>
                    <a:pt x="0" y="0"/>
                  </a:lnTo>
                  <a:lnTo>
                    <a:pt x="16230600" y="0"/>
                  </a:lnTo>
                  <a:lnTo>
                    <a:pt x="16230600" y="76199"/>
                  </a:lnTo>
                  <a:close/>
                </a:path>
              </a:pathLst>
            </a:custGeom>
            <a:solidFill>
              <a:srgbClr val="FFFFFF">
                <a:alpha val="29798"/>
              </a:srgbClr>
            </a:solidFill>
          </p:spPr>
          <p:txBody>
            <a:bodyPr wrap="square" lIns="0" tIns="0" rIns="0" bIns="0" rtlCol="0"/>
            <a:lstStyle/>
            <a:p>
              <a:endParaRPr/>
            </a:p>
          </p:txBody>
        </p:sp>
      </p:grpSp>
      <p:sp>
        <p:nvSpPr>
          <p:cNvPr id="5" name="CuadroTexto 4">
            <a:extLst>
              <a:ext uri="{FF2B5EF4-FFF2-40B4-BE49-F238E27FC236}">
                <a16:creationId xmlns:a16="http://schemas.microsoft.com/office/drawing/2014/main" id="{D66D9CB6-7D70-4FED-B0B5-98BE5A66BBC7}"/>
              </a:ext>
            </a:extLst>
          </p:cNvPr>
          <p:cNvSpPr txBox="1"/>
          <p:nvPr/>
        </p:nvSpPr>
        <p:spPr>
          <a:xfrm>
            <a:off x="266699" y="1043607"/>
            <a:ext cx="8086725" cy="7232749"/>
          </a:xfrm>
          <a:prstGeom prst="rect">
            <a:avLst/>
          </a:prstGeom>
          <a:noFill/>
        </p:spPr>
        <p:txBody>
          <a:bodyPr wrap="square" rtlCol="0">
            <a:spAutoFit/>
          </a:bodyPr>
          <a:lstStyle/>
          <a:p>
            <a:pPr algn="ctr"/>
            <a:r>
              <a:rPr lang="es-ES" sz="7200" b="1" dirty="0">
                <a:solidFill>
                  <a:schemeClr val="bg1"/>
                </a:solidFill>
              </a:rPr>
              <a:t>Ventas</a:t>
            </a:r>
          </a:p>
          <a:p>
            <a:r>
              <a:rPr lang="es-ES" sz="2800" b="1" dirty="0">
                <a:solidFill>
                  <a:schemeClr val="bg1"/>
                </a:solidFill>
              </a:rPr>
              <a:t>•	Cliente deberá ingresar fecha de atención, placa, modelo del vehículo, pagado o por pagar y el horario.</a:t>
            </a:r>
          </a:p>
          <a:p>
            <a:r>
              <a:rPr lang="es-ES" sz="2800" b="1" dirty="0">
                <a:solidFill>
                  <a:schemeClr val="bg1"/>
                </a:solidFill>
              </a:rPr>
              <a:t>•	Podrá escoger el estacionamiento que esté disponible.</a:t>
            </a:r>
          </a:p>
          <a:p>
            <a:r>
              <a:rPr lang="es-ES" sz="2800" b="1" dirty="0">
                <a:solidFill>
                  <a:schemeClr val="bg1"/>
                </a:solidFill>
              </a:rPr>
              <a:t>•	Posteriormente de haber escogido el lugar.</a:t>
            </a:r>
          </a:p>
          <a:p>
            <a:r>
              <a:rPr lang="es-ES" sz="2800" b="1" dirty="0">
                <a:solidFill>
                  <a:schemeClr val="bg1"/>
                </a:solidFill>
              </a:rPr>
              <a:t>•	Procederá a realizar el pago mediante transferencia bancaria debido a la pandemia.</a:t>
            </a:r>
          </a:p>
          <a:p>
            <a:r>
              <a:rPr lang="es-ES" sz="2800" b="1" dirty="0">
                <a:solidFill>
                  <a:schemeClr val="bg1"/>
                </a:solidFill>
              </a:rPr>
              <a:t>•	Al finalizar el pago el usuario recibirá un ticket con los detalles de la fecha de ingreso escogido, placa, tipo de horario escogido y monto pagado.</a:t>
            </a:r>
          </a:p>
          <a:p>
            <a:r>
              <a:rPr lang="es-ES" sz="2800" b="1" dirty="0">
                <a:solidFill>
                  <a:schemeClr val="bg1"/>
                </a:solidFill>
              </a:rPr>
              <a:t>•	El usuario administrador podrá analizar las ventas de tickets y un registro de las ganancias mensualmente.</a:t>
            </a:r>
          </a:p>
        </p:txBody>
      </p:sp>
      <p:pic>
        <p:nvPicPr>
          <p:cNvPr id="5122" name="Picture 2" descr="Cobro por pérdida de ticket de estacionamiento podría pasar a ser ilegal -  Nacional - 24horas">
            <a:extLst>
              <a:ext uri="{FF2B5EF4-FFF2-40B4-BE49-F238E27FC236}">
                <a16:creationId xmlns:a16="http://schemas.microsoft.com/office/drawing/2014/main" id="{58FE29B7-9C7A-431C-96DC-E0EC1E40A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2" y="0"/>
            <a:ext cx="9667877"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6B01976F-E7DC-432D-971B-49A62591B6BB}"/>
              </a:ext>
            </a:extLst>
          </p:cNvPr>
          <p:cNvSpPr txBox="1"/>
          <p:nvPr/>
        </p:nvSpPr>
        <p:spPr>
          <a:xfrm>
            <a:off x="609600" y="468914"/>
            <a:ext cx="3505200" cy="1231106"/>
          </a:xfrm>
          <a:prstGeom prst="rect">
            <a:avLst/>
          </a:prstGeom>
        </p:spPr>
        <p:txBody>
          <a:bodyPr vert="horz" wrap="square" lIns="0" tIns="215900" rIns="0" bIns="0" rtlCol="0">
            <a:spAutoFit/>
          </a:bodyPr>
          <a:lstStyle/>
          <a:p>
            <a:pPr marL="12700" marR="5080">
              <a:lnSpc>
                <a:spcPts val="7859"/>
              </a:lnSpc>
              <a:spcBef>
                <a:spcPts val="1700"/>
              </a:spcBef>
            </a:pPr>
            <a:r>
              <a:rPr lang="es-PE" sz="7900" dirty="0">
                <a:solidFill>
                  <a:srgbClr val="FFFFFF"/>
                </a:solidFill>
                <a:latin typeface="Arial"/>
                <a:cs typeface="Arial"/>
              </a:rPr>
              <a:t>Gastos</a:t>
            </a:r>
            <a:endParaRPr lang="es-PE" sz="7900" dirty="0">
              <a:latin typeface="Arial"/>
              <a:cs typeface="Arial"/>
            </a:endParaRPr>
          </a:p>
        </p:txBody>
      </p:sp>
      <p:sp>
        <p:nvSpPr>
          <p:cNvPr id="5" name="object 3">
            <a:extLst>
              <a:ext uri="{FF2B5EF4-FFF2-40B4-BE49-F238E27FC236}">
                <a16:creationId xmlns:a16="http://schemas.microsoft.com/office/drawing/2014/main" id="{46829C64-CB3E-4DD6-9675-5EEC05C81956}"/>
              </a:ext>
            </a:extLst>
          </p:cNvPr>
          <p:cNvSpPr txBox="1"/>
          <p:nvPr/>
        </p:nvSpPr>
        <p:spPr>
          <a:xfrm>
            <a:off x="381000" y="1724265"/>
            <a:ext cx="17449800" cy="8948604"/>
          </a:xfrm>
          <a:prstGeom prst="rect">
            <a:avLst/>
          </a:prstGeom>
        </p:spPr>
        <p:txBody>
          <a:bodyPr vert="horz" wrap="square" lIns="0" tIns="99060" rIns="0" bIns="0" rtlCol="0">
            <a:spAutoFit/>
          </a:bodyPr>
          <a:lstStyle/>
          <a:p>
            <a:pPr marL="12700" marR="5080" algn="just">
              <a:lnSpc>
                <a:spcPts val="3350"/>
              </a:lnSpc>
              <a:spcBef>
                <a:spcPts val="780"/>
              </a:spcBef>
            </a:pPr>
            <a:r>
              <a:rPr lang="es-ES" sz="3200" dirty="0">
                <a:solidFill>
                  <a:schemeClr val="bg1"/>
                </a:solidFill>
                <a:latin typeface="Arial"/>
                <a:cs typeface="Arial"/>
              </a:rPr>
              <a:t>•	</a:t>
            </a:r>
            <a:r>
              <a:rPr lang="es-ES" sz="2800" dirty="0">
                <a:solidFill>
                  <a:schemeClr val="bg1"/>
                </a:solidFill>
                <a:latin typeface="Arial"/>
                <a:cs typeface="Arial"/>
              </a:rPr>
              <a:t>El gasto por la implementación del proyecto es de 1000 nuevos soles.</a:t>
            </a:r>
          </a:p>
          <a:p>
            <a:pPr marL="12700" marR="5080" algn="just">
              <a:lnSpc>
                <a:spcPts val="3350"/>
              </a:lnSpc>
              <a:spcBef>
                <a:spcPts val="780"/>
              </a:spcBef>
            </a:pPr>
            <a:r>
              <a:rPr lang="es-ES" sz="2800" dirty="0">
                <a:solidFill>
                  <a:schemeClr val="bg1"/>
                </a:solidFill>
                <a:latin typeface="Arial"/>
                <a:cs typeface="Arial"/>
              </a:rPr>
              <a:t>•	El encargado de la cochera deberá comprar una computadora con los requisitos mínimos establecidos los cuales son: </a:t>
            </a:r>
          </a:p>
          <a:p>
            <a:pPr marL="12700" marR="5080" algn="just">
              <a:lnSpc>
                <a:spcPts val="3350"/>
              </a:lnSpc>
              <a:spcBef>
                <a:spcPts val="780"/>
              </a:spcBef>
            </a:pPr>
            <a:r>
              <a:rPr lang="es-ES" sz="2800" dirty="0">
                <a:solidFill>
                  <a:schemeClr val="bg1"/>
                </a:solidFill>
                <a:latin typeface="Arial"/>
                <a:cs typeface="Arial"/>
              </a:rPr>
              <a:t>	CPU Intel Core i5 7400 3.0 GHz</a:t>
            </a:r>
          </a:p>
          <a:p>
            <a:pPr marL="12700" marR="5080" algn="just">
              <a:lnSpc>
                <a:spcPts val="3350"/>
              </a:lnSpc>
              <a:spcBef>
                <a:spcPts val="780"/>
              </a:spcBef>
            </a:pPr>
            <a:r>
              <a:rPr lang="es-ES" sz="2800" dirty="0">
                <a:solidFill>
                  <a:schemeClr val="bg1"/>
                </a:solidFill>
                <a:latin typeface="Arial"/>
                <a:cs typeface="Arial"/>
              </a:rPr>
              <a:t>	Max Turbo </a:t>
            </a:r>
            <a:r>
              <a:rPr lang="es-ES" sz="2800" dirty="0" err="1">
                <a:solidFill>
                  <a:schemeClr val="bg1"/>
                </a:solidFill>
                <a:latin typeface="Arial"/>
                <a:cs typeface="Arial"/>
              </a:rPr>
              <a:t>Speed</a:t>
            </a:r>
            <a:r>
              <a:rPr lang="es-ES" sz="2800" dirty="0">
                <a:solidFill>
                  <a:schemeClr val="bg1"/>
                </a:solidFill>
                <a:latin typeface="Arial"/>
                <a:cs typeface="Arial"/>
              </a:rPr>
              <a:t> 3.5 GHz</a:t>
            </a:r>
          </a:p>
          <a:p>
            <a:pPr marL="12700" marR="5080" algn="just">
              <a:lnSpc>
                <a:spcPts val="3350"/>
              </a:lnSpc>
              <a:spcBef>
                <a:spcPts val="780"/>
              </a:spcBef>
            </a:pPr>
            <a:r>
              <a:rPr lang="es-ES" sz="2800" dirty="0">
                <a:solidFill>
                  <a:schemeClr val="bg1"/>
                </a:solidFill>
                <a:latin typeface="Arial"/>
                <a:cs typeface="Arial"/>
              </a:rPr>
              <a:t>	Disco Sólido SSD 240 GB</a:t>
            </a:r>
          </a:p>
          <a:p>
            <a:pPr marL="12700" marR="5080" algn="just">
              <a:lnSpc>
                <a:spcPts val="3350"/>
              </a:lnSpc>
              <a:spcBef>
                <a:spcPts val="780"/>
              </a:spcBef>
            </a:pPr>
            <a:r>
              <a:rPr lang="es-ES" sz="2800" dirty="0">
                <a:solidFill>
                  <a:schemeClr val="bg1"/>
                </a:solidFill>
                <a:latin typeface="Arial"/>
                <a:cs typeface="Arial"/>
              </a:rPr>
              <a:t>	Memoria RAM 8GB DDR4/ 2666MHz</a:t>
            </a:r>
          </a:p>
          <a:p>
            <a:pPr marL="12700" marR="5080" algn="just">
              <a:lnSpc>
                <a:spcPts val="3350"/>
              </a:lnSpc>
              <a:spcBef>
                <a:spcPts val="780"/>
              </a:spcBef>
            </a:pPr>
            <a:r>
              <a:rPr lang="es-ES" sz="2800" dirty="0">
                <a:solidFill>
                  <a:schemeClr val="bg1"/>
                </a:solidFill>
                <a:latin typeface="Arial"/>
                <a:cs typeface="Arial"/>
              </a:rPr>
              <a:t>	Monitor 19" HD LCD</a:t>
            </a:r>
          </a:p>
          <a:p>
            <a:pPr marL="12700" marR="5080" algn="just">
              <a:lnSpc>
                <a:spcPts val="3350"/>
              </a:lnSpc>
              <a:spcBef>
                <a:spcPts val="780"/>
              </a:spcBef>
            </a:pPr>
            <a:r>
              <a:rPr lang="es-ES" sz="2800" dirty="0">
                <a:solidFill>
                  <a:schemeClr val="bg1"/>
                </a:solidFill>
                <a:latin typeface="Arial"/>
                <a:cs typeface="Arial"/>
              </a:rPr>
              <a:t>	</a:t>
            </a:r>
            <a:r>
              <a:rPr lang="es-ES" sz="2800" dirty="0" err="1">
                <a:solidFill>
                  <a:schemeClr val="bg1"/>
                </a:solidFill>
                <a:latin typeface="Arial"/>
                <a:cs typeface="Arial"/>
              </a:rPr>
              <a:t>Mainboard</a:t>
            </a:r>
            <a:r>
              <a:rPr lang="es-ES" sz="2800" dirty="0">
                <a:solidFill>
                  <a:schemeClr val="bg1"/>
                </a:solidFill>
                <a:latin typeface="Arial"/>
                <a:cs typeface="Arial"/>
              </a:rPr>
              <a:t> H110</a:t>
            </a:r>
          </a:p>
          <a:p>
            <a:pPr marL="12700" marR="5080" algn="just">
              <a:lnSpc>
                <a:spcPts val="3350"/>
              </a:lnSpc>
              <a:spcBef>
                <a:spcPts val="780"/>
              </a:spcBef>
            </a:pPr>
            <a:r>
              <a:rPr lang="es-ES" sz="2800" dirty="0">
                <a:solidFill>
                  <a:schemeClr val="bg1"/>
                </a:solidFill>
                <a:latin typeface="Arial"/>
                <a:cs typeface="Arial"/>
              </a:rPr>
              <a:t>	DVI/ VGA / HDMI </a:t>
            </a:r>
          </a:p>
          <a:p>
            <a:pPr marL="12700" marR="5080" algn="just">
              <a:lnSpc>
                <a:spcPts val="3350"/>
              </a:lnSpc>
              <a:spcBef>
                <a:spcPts val="780"/>
              </a:spcBef>
            </a:pPr>
            <a:r>
              <a:rPr lang="es-ES" sz="2800" dirty="0">
                <a:solidFill>
                  <a:schemeClr val="bg1"/>
                </a:solidFill>
                <a:latin typeface="Arial"/>
                <a:cs typeface="Arial"/>
              </a:rPr>
              <a:t>	Teclado/ mouse</a:t>
            </a:r>
          </a:p>
          <a:p>
            <a:pPr marL="12700" marR="5080" algn="just">
              <a:lnSpc>
                <a:spcPts val="3350"/>
              </a:lnSpc>
              <a:spcBef>
                <a:spcPts val="780"/>
              </a:spcBef>
            </a:pPr>
            <a:r>
              <a:rPr lang="es-ES" sz="2800" dirty="0">
                <a:solidFill>
                  <a:schemeClr val="bg1"/>
                </a:solidFill>
                <a:latin typeface="Arial"/>
                <a:cs typeface="Arial"/>
              </a:rPr>
              <a:t>	Fuente Real 350 W</a:t>
            </a:r>
          </a:p>
          <a:p>
            <a:pPr marL="12700" marR="5080" algn="just">
              <a:lnSpc>
                <a:spcPts val="3350"/>
              </a:lnSpc>
              <a:spcBef>
                <a:spcPts val="780"/>
              </a:spcBef>
            </a:pPr>
            <a:r>
              <a:rPr lang="en-US" sz="2800" dirty="0">
                <a:solidFill>
                  <a:schemeClr val="bg1"/>
                </a:solidFill>
                <a:latin typeface="Arial"/>
                <a:cs typeface="Arial"/>
              </a:rPr>
              <a:t>	S.O Windows 10 (de </a:t>
            </a:r>
            <a:r>
              <a:rPr lang="en-US" sz="2800" dirty="0" err="1">
                <a:solidFill>
                  <a:schemeClr val="bg1"/>
                </a:solidFill>
                <a:latin typeface="Arial"/>
                <a:cs typeface="Arial"/>
              </a:rPr>
              <a:t>preferencia</a:t>
            </a:r>
            <a:r>
              <a:rPr lang="en-US" sz="2800" dirty="0">
                <a:solidFill>
                  <a:schemeClr val="bg1"/>
                </a:solidFill>
                <a:latin typeface="Arial"/>
                <a:cs typeface="Arial"/>
              </a:rPr>
              <a:t> Windows 10 pro)</a:t>
            </a:r>
            <a:endParaRPr lang="es-ES" sz="2800" dirty="0">
              <a:solidFill>
                <a:schemeClr val="bg1"/>
              </a:solidFill>
              <a:latin typeface="Arial"/>
              <a:cs typeface="Arial"/>
            </a:endParaRPr>
          </a:p>
          <a:p>
            <a:pPr marL="12700" marR="5080" algn="just">
              <a:lnSpc>
                <a:spcPts val="3350"/>
              </a:lnSpc>
              <a:spcBef>
                <a:spcPts val="780"/>
              </a:spcBef>
            </a:pPr>
            <a:r>
              <a:rPr lang="es-ES" sz="2800" dirty="0">
                <a:solidFill>
                  <a:schemeClr val="bg1"/>
                </a:solidFill>
                <a:latin typeface="Arial"/>
                <a:cs typeface="Arial"/>
              </a:rPr>
              <a:t>Todo en un precio equivalente a 2000 nuevos soles.</a:t>
            </a:r>
          </a:p>
          <a:p>
            <a:pPr marL="12700" marR="5080">
              <a:lnSpc>
                <a:spcPts val="3350"/>
              </a:lnSpc>
              <a:spcBef>
                <a:spcPts val="780"/>
              </a:spcBef>
            </a:pPr>
            <a:r>
              <a:rPr lang="es-ES" sz="2800" dirty="0">
                <a:solidFill>
                  <a:schemeClr val="bg1"/>
                </a:solidFill>
                <a:latin typeface="Arial"/>
                <a:cs typeface="Arial"/>
              </a:rPr>
              <a:t>•	Finalmente se debe obtener una impresora </a:t>
            </a:r>
            <a:r>
              <a:rPr lang="es-ES" sz="2800" dirty="0" err="1">
                <a:solidFill>
                  <a:schemeClr val="bg1"/>
                </a:solidFill>
                <a:latin typeface="Arial"/>
                <a:cs typeface="Arial"/>
              </a:rPr>
              <a:t>ticketera</a:t>
            </a:r>
            <a:r>
              <a:rPr lang="es-ES" sz="2800" dirty="0">
                <a:solidFill>
                  <a:schemeClr val="bg1"/>
                </a:solidFill>
                <a:latin typeface="Arial"/>
                <a:cs typeface="Arial"/>
              </a:rPr>
              <a:t> que hay desde 150 a 900 nuevos soles según preferencia del encargado de la cochera.</a:t>
            </a:r>
          </a:p>
          <a:p>
            <a:pPr marL="12700" marR="5080" algn="just">
              <a:lnSpc>
                <a:spcPts val="3350"/>
              </a:lnSpc>
              <a:spcBef>
                <a:spcPts val="780"/>
              </a:spcBef>
            </a:pPr>
            <a:endParaRPr lang="es-MX" sz="3000" dirty="0">
              <a:solidFill>
                <a:schemeClr val="bg1"/>
              </a:solidFill>
              <a:latin typeface="Arial"/>
              <a:cs typeface="Arial"/>
            </a:endParaRPr>
          </a:p>
        </p:txBody>
      </p:sp>
      <p:pic>
        <p:nvPicPr>
          <p:cNvPr id="6146" name="Picture 2" descr="25,000 millones de soles entrarían al mercado peruano con retiros de AFPs">
            <a:extLst>
              <a:ext uri="{FF2B5EF4-FFF2-40B4-BE49-F238E27FC236}">
                <a16:creationId xmlns:a16="http://schemas.microsoft.com/office/drawing/2014/main" id="{FBA8D0B0-88F6-40F7-8B92-DF010FC731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3543300"/>
            <a:ext cx="6135240" cy="3770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8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14EEF"/>
          </a:solidFill>
        </p:spPr>
        <p:txBody>
          <a:bodyPr wrap="square" lIns="0" tIns="0" rIns="0" bIns="0" rtlCol="0"/>
          <a:lstStyle/>
          <a:p>
            <a:endParaRPr dirty="0"/>
          </a:p>
        </p:txBody>
      </p:sp>
      <p:sp>
        <p:nvSpPr>
          <p:cNvPr id="9" name="object 9"/>
          <p:cNvSpPr/>
          <p:nvPr/>
        </p:nvSpPr>
        <p:spPr>
          <a:xfrm>
            <a:off x="1028700" y="9154908"/>
            <a:ext cx="5200650" cy="47625"/>
          </a:xfrm>
          <a:custGeom>
            <a:avLst/>
            <a:gdLst/>
            <a:ahLst/>
            <a:cxnLst/>
            <a:rect l="l" t="t" r="r" b="b"/>
            <a:pathLst>
              <a:path w="5200650" h="47625">
                <a:moveTo>
                  <a:pt x="5200650" y="47625"/>
                </a:moveTo>
                <a:lnTo>
                  <a:pt x="0" y="47625"/>
                </a:lnTo>
                <a:lnTo>
                  <a:pt x="0" y="0"/>
                </a:lnTo>
                <a:lnTo>
                  <a:pt x="5200650" y="0"/>
                </a:lnTo>
                <a:lnTo>
                  <a:pt x="5200650" y="47625"/>
                </a:lnTo>
                <a:close/>
              </a:path>
            </a:pathLst>
          </a:custGeom>
          <a:solidFill>
            <a:srgbClr val="FFFFFF">
              <a:alpha val="29798"/>
            </a:srgbClr>
          </a:solidFill>
        </p:spPr>
        <p:txBody>
          <a:bodyPr wrap="square" lIns="0" tIns="0" rIns="0" bIns="0" rtlCol="0"/>
          <a:lstStyle/>
          <a:p>
            <a:endParaRPr/>
          </a:p>
        </p:txBody>
      </p:sp>
      <p:sp>
        <p:nvSpPr>
          <p:cNvPr id="4" name="object 2">
            <a:extLst>
              <a:ext uri="{FF2B5EF4-FFF2-40B4-BE49-F238E27FC236}">
                <a16:creationId xmlns:a16="http://schemas.microsoft.com/office/drawing/2014/main" id="{AD06DE5C-42C6-4726-B0D9-0A4AE166AFB6}"/>
              </a:ext>
            </a:extLst>
          </p:cNvPr>
          <p:cNvSpPr txBox="1"/>
          <p:nvPr/>
        </p:nvSpPr>
        <p:spPr>
          <a:xfrm>
            <a:off x="838200" y="1456261"/>
            <a:ext cx="8781749" cy="6917278"/>
          </a:xfrm>
          <a:prstGeom prst="rect">
            <a:avLst/>
          </a:prstGeom>
        </p:spPr>
        <p:txBody>
          <a:bodyPr vert="horz" wrap="square" lIns="0" tIns="215900" rIns="0" bIns="0" rtlCol="0">
            <a:spAutoFit/>
          </a:bodyPr>
          <a:lstStyle/>
          <a:p>
            <a:pPr algn="just">
              <a:lnSpc>
                <a:spcPct val="150000"/>
              </a:lnSpc>
              <a:spcAft>
                <a:spcPts val="800"/>
              </a:spcAft>
            </a:pPr>
            <a:r>
              <a:rPr lang="es-PE" sz="4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Clientes</a:t>
            </a:r>
          </a:p>
          <a:p>
            <a:pPr marL="342900" lvl="0" indent="-342900">
              <a:lnSpc>
                <a:spcPct val="150000"/>
              </a:lnSpc>
              <a:spcAft>
                <a:spcPts val="800"/>
              </a:spcAft>
              <a:buFont typeface="Symbol" panose="05050102010706020507" pitchFamily="18" charset="2"/>
              <a:buChar char=""/>
            </a:pPr>
            <a:r>
              <a:rPr lang="es-PE" sz="3600" dirty="0">
                <a:solidFill>
                  <a:schemeClr val="bg1"/>
                </a:solidFill>
                <a:effectLst/>
                <a:latin typeface="Arial" panose="020B0604020202020204" pitchFamily="34" charset="0"/>
                <a:ea typeface="Calibri" panose="020F0502020204030204" pitchFamily="34" charset="0"/>
                <a:cs typeface="Arial" panose="020B0604020202020204" pitchFamily="34" charset="0"/>
              </a:rPr>
              <a:t>Los datos del vehículo serán almacenados al registrarse, se almacenará la información: placa, modelo, fecha de ingreso tipo de horario escogido y monto a pagar.</a:t>
            </a:r>
          </a:p>
          <a:p>
            <a:pPr marL="12700" marR="5080">
              <a:lnSpc>
                <a:spcPts val="7859"/>
              </a:lnSpc>
              <a:spcBef>
                <a:spcPts val="1700"/>
              </a:spcBef>
            </a:pPr>
            <a:endParaRPr lang="es-PE" sz="7900" dirty="0">
              <a:latin typeface="Arial"/>
              <a:cs typeface="Arial"/>
            </a:endParaRPr>
          </a:p>
        </p:txBody>
      </p:sp>
      <p:pic>
        <p:nvPicPr>
          <p:cNvPr id="7170" name="Picture 2" descr="Ilustración de Estacionamiento Y Pago De Cliente Del Arco Iris y más  Vectores Libres de Derechos de Personas - iStock">
            <a:extLst>
              <a:ext uri="{FF2B5EF4-FFF2-40B4-BE49-F238E27FC236}">
                <a16:creationId xmlns:a16="http://schemas.microsoft.com/office/drawing/2014/main" id="{CCD2F23E-715C-4D46-B9C4-7BC862C0C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2527362"/>
            <a:ext cx="6781800" cy="4775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75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1119</Words>
  <Application>Microsoft Office PowerPoint</Application>
  <PresentationFormat>Personalizado</PresentationFormat>
  <Paragraphs>100</Paragraphs>
  <Slides>25</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Symbol</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LLC</dc:title>
  <dc:creator>Nuria Guillen</dc:creator>
  <cp:keywords>DAEkbITYQ9I,BAEi0pTVny0</cp:keywords>
  <cp:lastModifiedBy>i201610741 (Moreno Huaman, Yvan Marcty)</cp:lastModifiedBy>
  <cp:revision>18</cp:revision>
  <dcterms:created xsi:type="dcterms:W3CDTF">2021-09-07T03:20:13Z</dcterms:created>
  <dcterms:modified xsi:type="dcterms:W3CDTF">2022-02-13T19:07:21Z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2021-09-03T19:00:00Z</vt:filetime>
  </property>
  <property fmtid="{D5CDD505-2E9C-101B-9397-08002B2CF9AE}" pid="3" name="Creator">
    <vt:lpwstr>Canva</vt:lpwstr>
  </property>
  <property fmtid="{D5CDD505-2E9C-101B-9397-08002B2CF9AE}" pid="4" name="LastSaved">
    <vt:filetime>2021-09-03T19:00:00Z</vt:filetime>
  </property>
  <property fmtid="{D5CDD505-2E9C-101B-9397-08002B2CF9AE}" pid="5" name="ICV">
    <vt:lpwstr>6231873B045F450FADCB7E8CE0FB8760</vt:lpwstr>
  </property>
  <property fmtid="{D5CDD505-2E9C-101B-9397-08002B2CF9AE}" pid="6" name="KSOProductBuildVer">
    <vt:lpwstr>3082-11.2.0.10265</vt:lpwstr>
  </property>
</Properties>
</file>